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972" r:id="rId3"/>
  </p:sldMasterIdLst>
  <p:notesMasterIdLst>
    <p:notesMasterId r:id="rId109"/>
  </p:notesMasterIdLst>
  <p:sldIdLst>
    <p:sldId id="347" r:id="rId4"/>
    <p:sldId id="286" r:id="rId5"/>
    <p:sldId id="351" r:id="rId6"/>
    <p:sldId id="350" r:id="rId7"/>
    <p:sldId id="349" r:id="rId8"/>
    <p:sldId id="348" r:id="rId9"/>
    <p:sldId id="448" r:id="rId10"/>
    <p:sldId id="449" r:id="rId11"/>
    <p:sldId id="352" r:id="rId12"/>
    <p:sldId id="451" r:id="rId13"/>
    <p:sldId id="263" r:id="rId14"/>
    <p:sldId id="376" r:id="rId15"/>
    <p:sldId id="375" r:id="rId16"/>
    <p:sldId id="378" r:id="rId17"/>
    <p:sldId id="377" r:id="rId18"/>
    <p:sldId id="374" r:id="rId19"/>
    <p:sldId id="362" r:id="rId20"/>
    <p:sldId id="364" r:id="rId21"/>
    <p:sldId id="361" r:id="rId22"/>
    <p:sldId id="365" r:id="rId23"/>
    <p:sldId id="425" r:id="rId24"/>
    <p:sldId id="379" r:id="rId25"/>
    <p:sldId id="380" r:id="rId26"/>
    <p:sldId id="381" r:id="rId27"/>
    <p:sldId id="382" r:id="rId28"/>
    <p:sldId id="383" r:id="rId29"/>
    <p:sldId id="390" r:id="rId30"/>
    <p:sldId id="389" r:id="rId31"/>
    <p:sldId id="388" r:id="rId32"/>
    <p:sldId id="387" r:id="rId33"/>
    <p:sldId id="386" r:id="rId34"/>
    <p:sldId id="385" r:id="rId35"/>
    <p:sldId id="384" r:id="rId36"/>
    <p:sldId id="398" r:id="rId37"/>
    <p:sldId id="397" r:id="rId38"/>
    <p:sldId id="396" r:id="rId39"/>
    <p:sldId id="395" r:id="rId40"/>
    <p:sldId id="394" r:id="rId41"/>
    <p:sldId id="393" r:id="rId42"/>
    <p:sldId id="392" r:id="rId43"/>
    <p:sldId id="391" r:id="rId44"/>
    <p:sldId id="366" r:id="rId45"/>
    <p:sldId id="360" r:id="rId46"/>
    <p:sldId id="399" r:id="rId47"/>
    <p:sldId id="400" r:id="rId48"/>
    <p:sldId id="359" r:id="rId49"/>
    <p:sldId id="367" r:id="rId50"/>
    <p:sldId id="427" r:id="rId51"/>
    <p:sldId id="428" r:id="rId52"/>
    <p:sldId id="402" r:id="rId53"/>
    <p:sldId id="403" r:id="rId54"/>
    <p:sldId id="406" r:id="rId55"/>
    <p:sldId id="410" r:id="rId56"/>
    <p:sldId id="407" r:id="rId57"/>
    <p:sldId id="409" r:id="rId58"/>
    <p:sldId id="408" r:id="rId59"/>
    <p:sldId id="358" r:id="rId60"/>
    <p:sldId id="430" r:id="rId61"/>
    <p:sldId id="368" r:id="rId62"/>
    <p:sldId id="429" r:id="rId63"/>
    <p:sldId id="431" r:id="rId64"/>
    <p:sldId id="357" r:id="rId65"/>
    <p:sldId id="432" r:id="rId66"/>
    <p:sldId id="369" r:id="rId67"/>
    <p:sldId id="433" r:id="rId68"/>
    <p:sldId id="434" r:id="rId69"/>
    <p:sldId id="435" r:id="rId70"/>
    <p:sldId id="436" r:id="rId71"/>
    <p:sldId id="356" r:id="rId72"/>
    <p:sldId id="442" r:id="rId73"/>
    <p:sldId id="370" r:id="rId74"/>
    <p:sldId id="355" r:id="rId75"/>
    <p:sldId id="371" r:id="rId76"/>
    <p:sldId id="411" r:id="rId77"/>
    <p:sldId id="412" r:id="rId78"/>
    <p:sldId id="416" r:id="rId79"/>
    <p:sldId id="417" r:id="rId80"/>
    <p:sldId id="418" r:id="rId81"/>
    <p:sldId id="419" r:id="rId82"/>
    <p:sldId id="421" r:id="rId83"/>
    <p:sldId id="420" r:id="rId84"/>
    <p:sldId id="413" r:id="rId85"/>
    <p:sldId id="415" r:id="rId86"/>
    <p:sldId id="422" r:id="rId87"/>
    <p:sldId id="423" r:id="rId88"/>
    <p:sldId id="424" r:id="rId89"/>
    <p:sldId id="414" r:id="rId90"/>
    <p:sldId id="450" r:id="rId91"/>
    <p:sldId id="354" r:id="rId92"/>
    <p:sldId id="372" r:id="rId93"/>
    <p:sldId id="437" r:id="rId94"/>
    <p:sldId id="438" r:id="rId95"/>
    <p:sldId id="440" r:id="rId96"/>
    <p:sldId id="439" r:id="rId97"/>
    <p:sldId id="441" r:id="rId98"/>
    <p:sldId id="353" r:id="rId99"/>
    <p:sldId id="455" r:id="rId100"/>
    <p:sldId id="453" r:id="rId101"/>
    <p:sldId id="454" r:id="rId102"/>
    <p:sldId id="452" r:id="rId103"/>
    <p:sldId id="444" r:id="rId104"/>
    <p:sldId id="443" r:id="rId105"/>
    <p:sldId id="373" r:id="rId106"/>
    <p:sldId id="445" r:id="rId107"/>
    <p:sldId id="447"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C000"/>
    <a:srgbClr val="0091EA"/>
    <a:srgbClr val="FF0000"/>
    <a:srgbClr val="00B4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60"/>
  </p:normalViewPr>
  <p:slideViewPr>
    <p:cSldViewPr>
      <p:cViewPr varScale="1">
        <p:scale>
          <a:sx n="105" d="100"/>
          <a:sy n="105" d="100"/>
        </p:scale>
        <p:origin x="111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EA6E38-82B1-47BB-A812-313B295FEFF2}" type="datetimeFigureOut">
              <a:rPr lang="en-US" smtClean="0"/>
              <a:pPr/>
              <a:t>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089E94-532B-494D-AD7A-712B16D9F5AA}" type="slidenum">
              <a:rPr lang="en-US" smtClean="0"/>
              <a:pPr/>
              <a:t>‹#›</a:t>
            </a:fld>
            <a:endParaRPr lang="en-US"/>
          </a:p>
        </p:txBody>
      </p:sp>
    </p:spTree>
    <p:extLst>
      <p:ext uri="{BB962C8B-B14F-4D97-AF65-F5344CB8AC3E}">
        <p14:creationId xmlns:p14="http://schemas.microsoft.com/office/powerpoint/2010/main" val="1351098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3545F7-77F9-4401-AA0E-BF14C26D8903}"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545F7-77F9-4401-AA0E-BF14C26D8903}"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545F7-77F9-4401-AA0E-BF14C26D8903}"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6B7A0F-5B99-4F35-9BDD-321CD3C098FF}"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6B7A0F-5B99-4F35-9BDD-321CD3C098FF}"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6B7A0F-5B99-4F35-9BDD-321CD3C098FF}" type="datetimeFigureOut">
              <a:rPr lang="en-US" smtClean="0"/>
              <a:pPr/>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6B7A0F-5B99-4F35-9BDD-321CD3C098FF}" type="datetimeFigureOut">
              <a:rPr lang="en-US" smtClean="0"/>
              <a:pPr/>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B7A0F-5B99-4F35-9BDD-321CD3C098FF}" type="datetimeFigureOut">
              <a:rPr lang="en-US" smtClean="0"/>
              <a:pPr/>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B7A0F-5B99-4F35-9BDD-321CD3C098FF}"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580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3545F7-77F9-4401-AA0E-BF14C26D8903}"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B7A0F-5B99-4F35-9BDD-321CD3C098FF}"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B3369-7666-44EB-AEA9-5FA9440DB40A}"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604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53179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0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481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91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5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25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3545F7-77F9-4401-AA0E-BF14C26D8903}"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638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628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377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61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58000" cy="990600"/>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3545F7-77F9-4401-AA0E-BF14C26D8903}"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3545F7-77F9-4401-AA0E-BF14C26D8903}" type="datetimeFigureOut">
              <a:rPr lang="en-US" smtClean="0"/>
              <a:pPr/>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3545F7-77F9-4401-AA0E-BF14C26D8903}" type="datetimeFigureOut">
              <a:rPr lang="en-US" smtClean="0"/>
              <a:pPr/>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3545F7-77F9-4401-AA0E-BF14C26D8903}" type="datetimeFigureOut">
              <a:rPr lang="en-US" smtClean="0"/>
              <a:pPr/>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3545F7-77F9-4401-AA0E-BF14C26D8903}"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3545F7-77F9-4401-AA0E-BF14C26D8903}"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E0586-5A1C-41FD-AA9D-07A4E729E63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47316" y="0"/>
            <a:ext cx="68580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545F7-77F9-4401-AA0E-BF14C26D8903}" type="datetimeFigureOut">
              <a:rPr lang="en-US" smtClean="0"/>
              <a:pPr/>
              <a:t>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E0586-5A1C-41FD-AA9D-07A4E729E63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B7A0F-5B99-4F35-9BDD-321CD3C098FF}" type="datetimeFigureOut">
              <a:rPr lang="en-US" smtClean="0"/>
              <a:pPr/>
              <a:t>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B3369-7666-44EB-AEA9-5FA9440DB40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B7A0F-5B99-4F35-9BDD-321CD3C098FF}"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B3369-7666-44EB-AEA9-5FA9440DB4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6096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google.com/url?sa=t&amp;rct=j&amp;q=&amp;esrc=s&amp;source=web&amp;cd=&amp;ved=2ahUKEwjMrO7h8uXzAhWQZ80KHSJbCngQFnoECAYQAQ&amp;url=https://www.birds.cornell.edu/home/wp-content/uploads/2018/10/HowToUseAFieldGuide.pdf&amp;usg=AOvVaw0v5f_D5x_7IX9h-OLIxntm"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www.audubon.org/news/a-beginners-guide-common-bird-sounds-and-what-they-mean"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s://www.birdwatchersdigest.com/bwdsite/connect/birdclubs/clubfinder.php"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netapp.audubon.org/cbcobservation/" TargetMode="External"/><Relationship Id="rId2" Type="http://schemas.openxmlformats.org/officeDocument/2006/relationships/hyperlink" Target="https://www.audubon.org/conservation/science/christmas-bird-count" TargetMode="External"/><Relationship Id="rId1" Type="http://schemas.openxmlformats.org/officeDocument/2006/relationships/slideLayout" Target="../slideLayouts/slideLayout4.xml"/><Relationship Id="rId4" Type="http://schemas.openxmlformats.org/officeDocument/2006/relationships/image" Target="../media/image78.jpg"/></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www.google.com/url?sa=t&amp;rct=j&amp;q=&amp;esrc=s&amp;source=web&amp;cd=&amp;ved=2ahUKEwiUxsmbi-bzAhVim2oFHVFuDPEQFnoECC4QAQ&amp;url=http://www.brooklyn.k12.oh.us/userfiles/100/Classes/1512/Bird%20Feeder%20Ideas.pdf&amp;usg=AOvVaw0Qgmcp2tMGz3jztUaHxBx8" TargetMode="Externa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hyperlink" Target="https://www.google.com/url?sa=t&amp;rct=j&amp;q=&amp;esrc=s&amp;source=web&amp;cd=&amp;ved=2ahUKEwiz4qySj-bzAhVQnGoFHbYWCeMQFnoECAQQAQ&amp;url=http://www.livingearth.ie/wp-content/uploads/2020/05/Bird-bath.pdf&amp;usg=AOvVaw1AvXlsv0ko5M_-CNMpiEAZ"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wikihow.com/Attract-Birds#_note-15"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70birds.com/"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7.jpg"/><Relationship Id="rId5" Type="http://schemas.openxmlformats.org/officeDocument/2006/relationships/image" Target="../media/image106.png"/><Relationship Id="rId4" Type="http://schemas.openxmlformats.org/officeDocument/2006/relationships/image" Target="../media/image10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5"/>
          <p:cNvSpPr txBox="1">
            <a:spLocks noChangeArrowheads="1"/>
          </p:cNvSpPr>
          <p:nvPr/>
        </p:nvSpPr>
        <p:spPr>
          <a:xfrm>
            <a:off x="2583180" y="76200"/>
            <a:ext cx="6179820" cy="838200"/>
          </a:xfrm>
          <a:prstGeom prst="rect">
            <a:avLst/>
          </a:prstGeom>
          <a:extLst>
            <a:ext uri="{AF507438-7753-43E0-B8FC-AC1667EBCBE1}">
              <a14:hiddenEffects xmlns:a14="http://schemas.microsoft.com/office/drawing/2010/main">
                <a:effectLst>
                  <a:outerShdw dist="17961" dir="2700000" algn="ctr" rotWithShape="0">
                    <a:schemeClr val="bg1"/>
                  </a:outerShdw>
                </a:effectLst>
              </a14:hiddenEffects>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700" dirty="0" smtClean="0">
                <a:solidFill>
                  <a:schemeClr val="bg2"/>
                </a:solidFill>
              </a:rPr>
              <a:t>Bird Study Merit Badge</a:t>
            </a:r>
            <a:endParaRPr lang="ru-RU" sz="4700" dirty="0">
              <a:solidFill>
                <a:schemeClr val="bg2"/>
              </a:solidFill>
            </a:endParaRPr>
          </a:p>
        </p:txBody>
      </p:sp>
      <p:sp>
        <p:nvSpPr>
          <p:cNvPr id="9" name="Rectangle 8"/>
          <p:cNvSpPr txBox="1">
            <a:spLocks noChangeArrowheads="1"/>
          </p:cNvSpPr>
          <p:nvPr/>
        </p:nvSpPr>
        <p:spPr>
          <a:xfrm>
            <a:off x="6103620" y="914400"/>
            <a:ext cx="2659380" cy="990601"/>
          </a:xfrm>
          <a:prstGeom prst="rect">
            <a:avLst/>
          </a:prstGeom>
          <a:extLst>
            <a:ext uri="{AF507438-7753-43E0-B8FC-AC1667EBCBE1}">
              <a14:hiddenEffects xmlns:a14="http://schemas.microsoft.com/office/drawing/2010/main">
                <a:effectLst>
                  <a:outerShdw dist="17961" dir="2700000" algn="ctr" rotWithShape="0">
                    <a:schemeClr val="bg1"/>
                  </a:outerShdw>
                </a:effectLst>
              </a14:hiddenEffects>
            </a:ext>
          </a:ex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400" dirty="0" smtClean="0">
                <a:solidFill>
                  <a:schemeClr val="bg2"/>
                </a:solidFill>
              </a:rPr>
              <a:t>Troop 344 and 9344</a:t>
            </a:r>
          </a:p>
          <a:p>
            <a:pPr marL="0" indent="0" algn="r">
              <a:buFont typeface="Arial" pitchFamily="34" charset="0"/>
              <a:buNone/>
            </a:pPr>
            <a:r>
              <a:rPr lang="en-US" sz="2400" dirty="0" smtClean="0">
                <a:solidFill>
                  <a:schemeClr val="bg2"/>
                </a:solidFill>
              </a:rPr>
              <a:t>Pemberville, OH</a:t>
            </a:r>
            <a:endParaRPr lang="ru-RU" sz="2400"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1905001"/>
            <a:ext cx="914400" cy="933450"/>
          </a:xfrm>
          <a:prstGeom prst="rect">
            <a:avLst/>
          </a:prstGeom>
        </p:spPr>
      </p:pic>
    </p:spTree>
    <p:extLst>
      <p:ext uri="{BB962C8B-B14F-4D97-AF65-F5344CB8AC3E}">
        <p14:creationId xmlns:p14="http://schemas.microsoft.com/office/powerpoint/2010/main" val="204995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304800"/>
            <a:ext cx="6858000" cy="715963"/>
          </a:xfrm>
        </p:spPr>
        <p:txBody>
          <a:bodyPr>
            <a:normAutofit fontScale="90000"/>
          </a:bodyPr>
          <a:lstStyle/>
          <a:p>
            <a:pPr algn="l"/>
            <a:r>
              <a:rPr lang="en-US" sz="3600" dirty="0" smtClean="0">
                <a:solidFill>
                  <a:srgbClr val="4D4D4D"/>
                </a:solidFill>
              </a:rPr>
              <a:t>Bird Study Merit Badge Requirements</a:t>
            </a:r>
            <a:endParaRPr lang="en-US" sz="3600" dirty="0">
              <a:solidFill>
                <a:srgbClr val="4D4D4D"/>
              </a:solidFill>
            </a:endParaRPr>
          </a:p>
        </p:txBody>
      </p:sp>
      <p:sp>
        <p:nvSpPr>
          <p:cNvPr id="4" name="TextBox 3"/>
          <p:cNvSpPr txBox="1"/>
          <p:nvPr/>
        </p:nvSpPr>
        <p:spPr>
          <a:xfrm>
            <a:off x="2057400" y="1020763"/>
            <a:ext cx="6934200" cy="2031325"/>
          </a:xfrm>
          <a:prstGeom prst="rect">
            <a:avLst/>
          </a:prstGeom>
          <a:noFill/>
        </p:spPr>
        <p:txBody>
          <a:bodyPr wrap="square" rtlCol="0">
            <a:spAutoFit/>
          </a:bodyPr>
          <a:lstStyle/>
          <a:p>
            <a:pPr marL="342900" indent="-342900">
              <a:buFont typeface="+mj-lt"/>
              <a:buAutoNum type="arabicPeriod" startAt="11"/>
            </a:pPr>
            <a:r>
              <a:rPr lang="en-US" dirty="0" smtClean="0"/>
              <a:t>Identify </a:t>
            </a:r>
            <a:r>
              <a:rPr lang="en-US" dirty="0"/>
              <a:t>a nonnative bird (introduced to North America from a foreign country since 1800). Describe how nonnative birds may become damaging to the ecosystem. </a:t>
            </a:r>
            <a:endParaRPr lang="en-US" dirty="0" smtClean="0"/>
          </a:p>
          <a:p>
            <a:pPr marL="342900" indent="-342900">
              <a:buFont typeface="+mj-lt"/>
              <a:buAutoNum type="arabicPeriod" startAt="11"/>
            </a:pPr>
            <a:r>
              <a:rPr lang="en-US" dirty="0" smtClean="0"/>
              <a:t>Identify </a:t>
            </a:r>
            <a:r>
              <a:rPr lang="en-US" dirty="0"/>
              <a:t>three career opportunities connected to the study of birds. Pick one and find out the education, training, and experience required for this profession. Discuss with your counselor if this profession might interest you.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34796193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a:t>
            </a:r>
            <a:r>
              <a:rPr lang="en-US" dirty="0" smtClean="0"/>
              <a:t>12</a:t>
            </a:r>
            <a:endParaRPr lang="en-US" dirty="0"/>
          </a:p>
        </p:txBody>
      </p:sp>
      <p:sp>
        <p:nvSpPr>
          <p:cNvPr id="7" name="Content Placeholder 6"/>
          <p:cNvSpPr>
            <a:spLocks noGrp="1"/>
          </p:cNvSpPr>
          <p:nvPr>
            <p:ph idx="1"/>
          </p:nvPr>
        </p:nvSpPr>
        <p:spPr/>
        <p:txBody>
          <a:bodyPr/>
          <a:lstStyle/>
          <a:p>
            <a:pPr marL="457200" indent="-457200">
              <a:buFont typeface="+mj-lt"/>
              <a:buAutoNum type="arabicPeriod" startAt="11"/>
            </a:pPr>
            <a:r>
              <a:rPr lang="en-US" sz="2000" dirty="0"/>
              <a:t>Identify three career opportunities connected to the study of birds. Pick one and find out the education, training, and experience required for this profession. Discuss with your counselor if this profession might interest you.</a:t>
            </a:r>
          </a:p>
          <a:p>
            <a:pPr marL="0" indent="0">
              <a:buNone/>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034" y="3079357"/>
            <a:ext cx="3034467" cy="2019300"/>
          </a:xfrm>
          <a:prstGeom prst="rect">
            <a:avLst/>
          </a:prstGeom>
        </p:spPr>
      </p:pic>
      <p:pic>
        <p:nvPicPr>
          <p:cNvPr id="9" name="Picture 8"/>
          <p:cNvPicPr>
            <a:picLocks noChangeAspect="1"/>
          </p:cNvPicPr>
          <p:nvPr/>
        </p:nvPicPr>
        <p:blipFill>
          <a:blip r:embed="rId4"/>
          <a:stretch>
            <a:fillRect/>
          </a:stretch>
        </p:blipFill>
        <p:spPr>
          <a:xfrm>
            <a:off x="6022703" y="3079357"/>
            <a:ext cx="3022904" cy="2019300"/>
          </a:xfrm>
          <a:prstGeom prst="rect">
            <a:avLst/>
          </a:prstGeom>
        </p:spPr>
      </p:pic>
      <p:pic>
        <p:nvPicPr>
          <p:cNvPr id="11" name="Picture 10"/>
          <p:cNvPicPr>
            <a:picLocks noChangeAspect="1"/>
          </p:cNvPicPr>
          <p:nvPr/>
        </p:nvPicPr>
        <p:blipFill>
          <a:blip r:embed="rId5"/>
          <a:stretch>
            <a:fillRect/>
          </a:stretch>
        </p:blipFill>
        <p:spPr>
          <a:xfrm>
            <a:off x="108201" y="3079357"/>
            <a:ext cx="2619632" cy="2019300"/>
          </a:xfrm>
          <a:prstGeom prst="rect">
            <a:avLst/>
          </a:prstGeom>
        </p:spPr>
      </p:pic>
    </p:spTree>
    <p:extLst>
      <p:ext uri="{BB962C8B-B14F-4D97-AF65-F5344CB8AC3E}">
        <p14:creationId xmlns:p14="http://schemas.microsoft.com/office/powerpoint/2010/main" val="19685087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040" y="0"/>
            <a:ext cx="6858000" cy="990600"/>
          </a:xfrm>
        </p:spPr>
        <p:txBody>
          <a:bodyPr/>
          <a:lstStyle/>
          <a:p>
            <a:r>
              <a:rPr lang="en-US" dirty="0" smtClean="0"/>
              <a:t>Careers in Ornithology</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What Is an Ornithologist?</a:t>
            </a:r>
          </a:p>
          <a:p>
            <a:pPr lvl="1"/>
            <a:r>
              <a:rPr lang="en-US" dirty="0" smtClean="0"/>
              <a:t>An </a:t>
            </a:r>
            <a:r>
              <a:rPr lang="en-US" dirty="0"/>
              <a:t>ornithologist studies birds, but there is no clear job description for the profession of ornithology. </a:t>
            </a:r>
            <a:endParaRPr lang="en-US" dirty="0" smtClean="0"/>
          </a:p>
          <a:p>
            <a:pPr lvl="1"/>
            <a:r>
              <a:rPr lang="en-US" dirty="0" smtClean="0"/>
              <a:t>Many </a:t>
            </a:r>
            <a:r>
              <a:rPr lang="en-US" dirty="0"/>
              <a:t>ornithologists do not work exclusively with birds</a:t>
            </a:r>
            <a:r>
              <a:rPr lang="en-US" dirty="0" smtClean="0"/>
              <a:t>. </a:t>
            </a:r>
          </a:p>
          <a:p>
            <a:pPr lvl="2"/>
            <a:r>
              <a:rPr lang="en-US" dirty="0" smtClean="0"/>
              <a:t>They </a:t>
            </a:r>
            <a:r>
              <a:rPr lang="en-US" dirty="0"/>
              <a:t>may work as wildlife biologists, ecologists, land managers, teachers, researchers, environmental educators, legislative advocates, or eco-tour guides.</a:t>
            </a:r>
          </a:p>
          <a:p>
            <a:pPr lvl="1"/>
            <a:r>
              <a:rPr lang="en-US" dirty="0"/>
              <a:t>While job duties vary by position, ornithologists may conduct field research to better understand migration routes, reproduction rates, and habitat needs; monitor and assess the status of a particular population; capture and band birds to track their movements and identities; analyze collected data; conduct wildlife impact assessments for development projects; and create management plans and reports. </a:t>
            </a:r>
            <a:endParaRPr lang="en-US" dirty="0" smtClean="0"/>
          </a:p>
          <a:p>
            <a:pPr lvl="1"/>
            <a:r>
              <a:rPr lang="en-US" dirty="0" smtClean="0"/>
              <a:t>They </a:t>
            </a:r>
            <a:r>
              <a:rPr lang="en-US" dirty="0"/>
              <a:t>may also serve as park rangers or work at nature reserves. </a:t>
            </a:r>
            <a:endParaRPr lang="en-US" dirty="0" smtClean="0"/>
          </a:p>
          <a:p>
            <a:pPr lvl="1"/>
            <a:r>
              <a:rPr lang="en-US" dirty="0" smtClean="0"/>
              <a:t>Those </a:t>
            </a:r>
            <a:r>
              <a:rPr lang="en-US" dirty="0"/>
              <a:t>employed by nonprofit conservation organizations may also be involved in policy development and advocacy.</a:t>
            </a:r>
          </a:p>
        </p:txBody>
      </p:sp>
    </p:spTree>
    <p:extLst>
      <p:ext uri="{BB962C8B-B14F-4D97-AF65-F5344CB8AC3E}">
        <p14:creationId xmlns:p14="http://schemas.microsoft.com/office/powerpoint/2010/main" val="5221430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b="1" dirty="0"/>
              <a:t>What Do Ornithologists Do?</a:t>
            </a:r>
          </a:p>
          <a:p>
            <a:pPr lvl="1"/>
            <a:r>
              <a:rPr lang="en-US" dirty="0"/>
              <a:t>While job duties vary by position, ornithologists may conduct field research to better understand migration routes, reproduction rates, and habitat needs; monitor and assess the status of a particular population; capture and band birds to track their movements and identities; analyze collected data; conduct wildlife impact assessments for development projects; and create management plans and reports. </a:t>
            </a:r>
            <a:endParaRPr lang="en-US" dirty="0" smtClean="0"/>
          </a:p>
          <a:p>
            <a:pPr lvl="1"/>
            <a:r>
              <a:rPr lang="en-US" dirty="0" smtClean="0"/>
              <a:t>They </a:t>
            </a:r>
            <a:r>
              <a:rPr lang="en-US" dirty="0"/>
              <a:t>may also serve as park rangers or work at nature reserves. </a:t>
            </a:r>
            <a:endParaRPr lang="en-US" dirty="0" smtClean="0"/>
          </a:p>
          <a:p>
            <a:pPr lvl="1"/>
            <a:r>
              <a:rPr lang="en-US" dirty="0" smtClean="0"/>
              <a:t>Those </a:t>
            </a:r>
            <a:r>
              <a:rPr lang="en-US" dirty="0"/>
              <a:t>employed by nonprofit conservation organizations may also be involved in policy development and advocacy.</a:t>
            </a:r>
          </a:p>
          <a:p>
            <a:endParaRPr lang="en-US" dirty="0"/>
          </a:p>
        </p:txBody>
      </p:sp>
      <p:sp>
        <p:nvSpPr>
          <p:cNvPr id="5" name="Title 1"/>
          <p:cNvSpPr>
            <a:spLocks noGrp="1"/>
          </p:cNvSpPr>
          <p:nvPr>
            <p:ph type="title"/>
          </p:nvPr>
        </p:nvSpPr>
        <p:spPr>
          <a:xfrm>
            <a:off x="1844040" y="0"/>
            <a:ext cx="6858000" cy="990600"/>
          </a:xfrm>
        </p:spPr>
        <p:txBody>
          <a:bodyPr/>
          <a:lstStyle/>
          <a:p>
            <a:r>
              <a:rPr lang="en-US" dirty="0" smtClean="0"/>
              <a:t>Careers in Ornithology</a:t>
            </a:r>
            <a:endParaRPr lang="en-US" dirty="0"/>
          </a:p>
        </p:txBody>
      </p:sp>
    </p:spTree>
    <p:extLst>
      <p:ext uri="{BB962C8B-B14F-4D97-AF65-F5344CB8AC3E}">
        <p14:creationId xmlns:p14="http://schemas.microsoft.com/office/powerpoint/2010/main" val="38036118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b="1" dirty="0"/>
              <a:t>Where Does an Ornithologist Work?</a:t>
            </a:r>
          </a:p>
          <a:p>
            <a:pPr lvl="1"/>
            <a:r>
              <a:rPr lang="en-US" dirty="0"/>
              <a:t>Most ornithologists work for land and wildlife agencies at the federal and state levels, or nonprofit conservation organizations. </a:t>
            </a:r>
            <a:endParaRPr lang="en-US" dirty="0" smtClean="0"/>
          </a:p>
          <a:p>
            <a:pPr lvl="1"/>
            <a:r>
              <a:rPr lang="en-US" dirty="0" smtClean="0"/>
              <a:t>They </a:t>
            </a:r>
            <a:r>
              <a:rPr lang="en-US" dirty="0"/>
              <a:t>may also teach and conduct research at colleges and universities. </a:t>
            </a:r>
            <a:endParaRPr lang="en-US" dirty="0" smtClean="0"/>
          </a:p>
          <a:p>
            <a:pPr lvl="1"/>
            <a:r>
              <a:rPr lang="en-US" dirty="0" smtClean="0"/>
              <a:t>Some </a:t>
            </a:r>
            <a:r>
              <a:rPr lang="en-US" dirty="0"/>
              <a:t>work at zoos, wildlife parks, and as veterinarians and environmental scientists, though these jobs are rarely exclusive to birds.</a:t>
            </a:r>
          </a:p>
          <a:p>
            <a:pPr lvl="1"/>
            <a:r>
              <a:rPr lang="en-US" dirty="0"/>
              <a:t>Workers in certain positions may spend a significant amount of time in the field gathering data and studying birds in their natural habitats. </a:t>
            </a:r>
            <a:endParaRPr lang="en-US" dirty="0" smtClean="0"/>
          </a:p>
          <a:p>
            <a:pPr lvl="1"/>
            <a:r>
              <a:rPr lang="en-US" dirty="0" smtClean="0"/>
              <a:t>Fieldwork </a:t>
            </a:r>
            <a:r>
              <a:rPr lang="en-US" dirty="0"/>
              <a:t>may involve travel to remote locations, including international </a:t>
            </a:r>
            <a:r>
              <a:rPr lang="en-US" dirty="0" smtClean="0"/>
              <a:t>travel.</a:t>
            </a:r>
          </a:p>
          <a:p>
            <a:pPr lvl="1"/>
            <a:r>
              <a:rPr lang="en-US" dirty="0" smtClean="0"/>
              <a:t>Ornithologists </a:t>
            </a:r>
            <a:r>
              <a:rPr lang="en-US" dirty="0"/>
              <a:t>also work in laboratories, and may process data with computers in an office setting.</a:t>
            </a:r>
          </a:p>
          <a:p>
            <a:pPr lvl="1"/>
            <a:r>
              <a:rPr lang="en-US" dirty="0"/>
              <a:t>Most ornithologists work full </a:t>
            </a:r>
            <a:r>
              <a:rPr lang="en-US" dirty="0" smtClean="0"/>
              <a:t>time although they </a:t>
            </a:r>
            <a:r>
              <a:rPr lang="en-US" dirty="0"/>
              <a:t>may work non-standard or extended hours when doing fieldwork, such as during breeding season.</a:t>
            </a:r>
          </a:p>
          <a:p>
            <a:endParaRPr lang="en-US" dirty="0"/>
          </a:p>
        </p:txBody>
      </p:sp>
      <p:sp>
        <p:nvSpPr>
          <p:cNvPr id="5" name="Title 1"/>
          <p:cNvSpPr>
            <a:spLocks noGrp="1"/>
          </p:cNvSpPr>
          <p:nvPr>
            <p:ph type="title"/>
          </p:nvPr>
        </p:nvSpPr>
        <p:spPr>
          <a:xfrm>
            <a:off x="1844040" y="0"/>
            <a:ext cx="6858000" cy="990600"/>
          </a:xfrm>
        </p:spPr>
        <p:txBody>
          <a:bodyPr/>
          <a:lstStyle/>
          <a:p>
            <a:r>
              <a:rPr lang="en-US" dirty="0" smtClean="0"/>
              <a:t>Careers in Ornithology</a:t>
            </a:r>
            <a:endParaRPr lang="en-US" dirty="0"/>
          </a:p>
        </p:txBody>
      </p:sp>
    </p:spTree>
    <p:extLst>
      <p:ext uri="{BB962C8B-B14F-4D97-AF65-F5344CB8AC3E}">
        <p14:creationId xmlns:p14="http://schemas.microsoft.com/office/powerpoint/2010/main" val="4966141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b="1" dirty="0"/>
              <a:t>What Is a Typical Ornithologist's Salary?</a:t>
            </a:r>
          </a:p>
          <a:p>
            <a:pPr lvl="1"/>
            <a:r>
              <a:rPr lang="en-US" dirty="0"/>
              <a:t>While the U.S. Bureau of Labor Statistics (BLS) doesn't have data specifically on ornithologists, they're included among zoologists and wildlife biologists. </a:t>
            </a:r>
            <a:endParaRPr lang="en-US" dirty="0" smtClean="0"/>
          </a:p>
          <a:p>
            <a:pPr lvl="1"/>
            <a:r>
              <a:rPr lang="en-US" dirty="0" smtClean="0"/>
              <a:t>The </a:t>
            </a:r>
            <a:r>
              <a:rPr lang="en-US" dirty="0"/>
              <a:t>median annual wage for these professions was $66,350 as of May 2020. </a:t>
            </a:r>
            <a:endParaRPr lang="en-US" dirty="0" smtClean="0"/>
          </a:p>
          <a:p>
            <a:pPr lvl="1"/>
            <a:r>
              <a:rPr lang="en-US" dirty="0" smtClean="0"/>
              <a:t>Those </a:t>
            </a:r>
            <a:r>
              <a:rPr lang="en-US" dirty="0"/>
              <a:t>in the federal government earned a median of $81,530, while ornithologists teaching at colleges, universities, and professional schools earned a median of $62,300. </a:t>
            </a:r>
            <a:endParaRPr lang="en-US" dirty="0" smtClean="0"/>
          </a:p>
          <a:p>
            <a:pPr lvl="1"/>
            <a:r>
              <a:rPr lang="en-US" dirty="0" smtClean="0"/>
              <a:t>Those </a:t>
            </a:r>
            <a:r>
              <a:rPr lang="en-US" dirty="0"/>
              <a:t>in state government made a median salary of $59,660.</a:t>
            </a:r>
          </a:p>
          <a:p>
            <a:r>
              <a:rPr lang="en-US" b="1" dirty="0"/>
              <a:t>What Is the Job Demand for Ornithologists?</a:t>
            </a:r>
          </a:p>
          <a:p>
            <a:pPr lvl="1"/>
            <a:r>
              <a:rPr lang="en-US" dirty="0"/>
              <a:t>Employment of zoologists and wildlife biologists is projected to grow 5 percent between 2020 and 2030. Competition for jobs is strong.</a:t>
            </a:r>
          </a:p>
          <a:p>
            <a:endParaRPr lang="en-US" dirty="0"/>
          </a:p>
        </p:txBody>
      </p:sp>
      <p:sp>
        <p:nvSpPr>
          <p:cNvPr id="5" name="Title 1"/>
          <p:cNvSpPr>
            <a:spLocks noGrp="1"/>
          </p:cNvSpPr>
          <p:nvPr>
            <p:ph type="title"/>
          </p:nvPr>
        </p:nvSpPr>
        <p:spPr>
          <a:xfrm>
            <a:off x="1844040" y="0"/>
            <a:ext cx="6858000" cy="990600"/>
          </a:xfrm>
        </p:spPr>
        <p:txBody>
          <a:bodyPr/>
          <a:lstStyle/>
          <a:p>
            <a:r>
              <a:rPr lang="en-US" dirty="0" smtClean="0"/>
              <a:t>Careers in Ornithology</a:t>
            </a:r>
            <a:endParaRPr lang="en-US" dirty="0"/>
          </a:p>
        </p:txBody>
      </p:sp>
    </p:spTree>
    <p:extLst>
      <p:ext uri="{BB962C8B-B14F-4D97-AF65-F5344CB8AC3E}">
        <p14:creationId xmlns:p14="http://schemas.microsoft.com/office/powerpoint/2010/main" val="16770662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b="1" dirty="0"/>
              <a:t>Getting an Ornithology Degree</a:t>
            </a:r>
          </a:p>
          <a:p>
            <a:pPr lvl="1"/>
            <a:r>
              <a:rPr lang="en-US" dirty="0"/>
              <a:t>Most ornithologists start out with bachelor's degrees in biology, wildlife biology, zoology, or ecology. </a:t>
            </a:r>
            <a:endParaRPr lang="en-US" dirty="0" smtClean="0"/>
          </a:p>
          <a:p>
            <a:pPr lvl="1"/>
            <a:r>
              <a:rPr lang="en-US" dirty="0" smtClean="0"/>
              <a:t>A </a:t>
            </a:r>
            <a:r>
              <a:rPr lang="en-US" dirty="0"/>
              <a:t>good background in science and math is essential. </a:t>
            </a:r>
            <a:endParaRPr lang="en-US" dirty="0" smtClean="0"/>
          </a:p>
          <a:p>
            <a:pPr lvl="1"/>
            <a:r>
              <a:rPr lang="en-US" dirty="0" smtClean="0"/>
              <a:t>Knowledge </a:t>
            </a:r>
            <a:r>
              <a:rPr lang="en-US" dirty="0"/>
              <a:t>of statistical software is also helpful, especially for advanced positions. </a:t>
            </a:r>
            <a:endParaRPr lang="en-US" dirty="0" smtClean="0"/>
          </a:p>
          <a:p>
            <a:pPr lvl="1"/>
            <a:r>
              <a:rPr lang="en-US" dirty="0" smtClean="0"/>
              <a:t>Since </a:t>
            </a:r>
            <a:r>
              <a:rPr lang="en-US" dirty="0"/>
              <a:t>ornithologists spend a good deal of time writing reports, good communication skills and courses on technical writing are also beneficial.</a:t>
            </a:r>
          </a:p>
          <a:p>
            <a:pPr lvl="1"/>
            <a:r>
              <a:rPr lang="en-US" dirty="0"/>
              <a:t>However, while education is a must, practical experience in the field or lab is also critical. You can start gaining experience through local bird watching clubs, workshops, internships, and volunteer work for nonprofit wildlife and conservation organizations.</a:t>
            </a:r>
          </a:p>
          <a:p>
            <a:pPr lvl="1"/>
            <a:r>
              <a:rPr lang="en-US" dirty="0"/>
              <a:t>Master's degrees are usually prerequisites for higher-level positions. Doctorates are required for most university and research positions.</a:t>
            </a:r>
          </a:p>
          <a:p>
            <a:endParaRPr lang="en-US" dirty="0"/>
          </a:p>
        </p:txBody>
      </p:sp>
      <p:sp>
        <p:nvSpPr>
          <p:cNvPr id="5" name="Title 1"/>
          <p:cNvSpPr>
            <a:spLocks noGrp="1"/>
          </p:cNvSpPr>
          <p:nvPr>
            <p:ph type="title"/>
          </p:nvPr>
        </p:nvSpPr>
        <p:spPr>
          <a:xfrm>
            <a:off x="1844040" y="0"/>
            <a:ext cx="6858000" cy="990600"/>
          </a:xfrm>
        </p:spPr>
        <p:txBody>
          <a:bodyPr/>
          <a:lstStyle/>
          <a:p>
            <a:r>
              <a:rPr lang="en-US" dirty="0" smtClean="0"/>
              <a:t>Careers in Ornithology</a:t>
            </a:r>
            <a:endParaRPr lang="en-US" dirty="0"/>
          </a:p>
        </p:txBody>
      </p:sp>
    </p:spTree>
    <p:extLst>
      <p:ext uri="{BB962C8B-B14F-4D97-AF65-F5344CB8AC3E}">
        <p14:creationId xmlns:p14="http://schemas.microsoft.com/office/powerpoint/2010/main" val="109624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1</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sz="2000" dirty="0"/>
              <a:t>Explain the need for bird study and why birds are useful indicators of the quality of the environment. Describe how birds are part of the ecosystem.</a:t>
            </a:r>
          </a:p>
          <a:p>
            <a:pPr marL="0" indent="0">
              <a:buNone/>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971800"/>
            <a:ext cx="4529328" cy="303580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smtClean="0"/>
              <a:t>Study Birds</a:t>
            </a:r>
            <a:endParaRPr lang="en-US" dirty="0"/>
          </a:p>
        </p:txBody>
      </p:sp>
      <p:sp>
        <p:nvSpPr>
          <p:cNvPr id="3" name="Content Placeholder 2"/>
          <p:cNvSpPr>
            <a:spLocks noGrp="1"/>
          </p:cNvSpPr>
          <p:nvPr>
            <p:ph idx="1"/>
          </p:nvPr>
        </p:nvSpPr>
        <p:spPr/>
        <p:txBody>
          <a:bodyPr>
            <a:normAutofit/>
          </a:bodyPr>
          <a:lstStyle/>
          <a:p>
            <a:r>
              <a:rPr lang="en-US" sz="1800" dirty="0" smtClean="0"/>
              <a:t>Bird </a:t>
            </a:r>
            <a:r>
              <a:rPr lang="en-US" sz="1800" dirty="0"/>
              <a:t>watching and related eco-tourism is a major economic force in many parts of the country. </a:t>
            </a:r>
            <a:endParaRPr lang="en-US" sz="1800" dirty="0" smtClean="0"/>
          </a:p>
          <a:p>
            <a:r>
              <a:rPr lang="en-US" sz="1800" dirty="0" smtClean="0"/>
              <a:t>On </a:t>
            </a:r>
            <a:r>
              <a:rPr lang="en-US" sz="1800" dirty="0"/>
              <a:t>a less quantitative level, birds provide humans with pleasure, joy, and spiritual inspiration merely by their presence.</a:t>
            </a:r>
          </a:p>
          <a:p>
            <a:endParaRPr lang="en-US" sz="1600" dirty="0"/>
          </a:p>
        </p:txBody>
      </p:sp>
      <p:pic>
        <p:nvPicPr>
          <p:cNvPr id="5" name="Picture 4"/>
          <p:cNvPicPr>
            <a:picLocks noChangeAspect="1"/>
          </p:cNvPicPr>
          <p:nvPr/>
        </p:nvPicPr>
        <p:blipFill>
          <a:blip r:embed="rId2"/>
          <a:stretch>
            <a:fillRect/>
          </a:stretch>
        </p:blipFill>
        <p:spPr>
          <a:xfrm>
            <a:off x="4704116" y="3048000"/>
            <a:ext cx="4211284" cy="270333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7094"/>
            <a:ext cx="4419600" cy="2704243"/>
          </a:xfrm>
          <a:prstGeom prst="rect">
            <a:avLst/>
          </a:prstGeom>
        </p:spPr>
      </p:pic>
    </p:spTree>
    <p:extLst>
      <p:ext uri="{BB962C8B-B14F-4D97-AF65-F5344CB8AC3E}">
        <p14:creationId xmlns:p14="http://schemas.microsoft.com/office/powerpoint/2010/main" val="36519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Birds </a:t>
            </a:r>
            <a:r>
              <a:rPr lang="en-US" dirty="0" smtClean="0"/>
              <a:t>and the Environment</a:t>
            </a:r>
            <a:endParaRPr lang="en-US" dirty="0"/>
          </a:p>
        </p:txBody>
      </p:sp>
      <p:sp>
        <p:nvSpPr>
          <p:cNvPr id="3" name="Content Placeholder 2"/>
          <p:cNvSpPr>
            <a:spLocks noGrp="1"/>
          </p:cNvSpPr>
          <p:nvPr>
            <p:ph idx="1"/>
          </p:nvPr>
        </p:nvSpPr>
        <p:spPr>
          <a:xfrm>
            <a:off x="457200" y="1600200"/>
            <a:ext cx="4114800" cy="4953000"/>
          </a:xfrm>
        </p:spPr>
        <p:txBody>
          <a:bodyPr>
            <a:normAutofit/>
          </a:bodyPr>
          <a:lstStyle/>
          <a:p>
            <a:r>
              <a:rPr lang="en-US" sz="2400" dirty="0" smtClean="0"/>
              <a:t>Birds </a:t>
            </a:r>
            <a:r>
              <a:rPr lang="en-US" sz="2400" dirty="0"/>
              <a:t>are also excellent indicators of environmental health. </a:t>
            </a:r>
            <a:endParaRPr lang="en-US" sz="2400" dirty="0" smtClean="0"/>
          </a:p>
          <a:p>
            <a:pPr lvl="1"/>
            <a:r>
              <a:rPr lang="en-US" sz="2000" dirty="0" smtClean="0"/>
              <a:t>Before </a:t>
            </a:r>
            <a:r>
              <a:rPr lang="en-US" sz="2000" dirty="0"/>
              <a:t>“the canary in the coal mine” was a cliché, underground workers really did take canaries with them to provide early detection against carbon monoxide and other gases. </a:t>
            </a:r>
            <a:endParaRPr lang="en-US" sz="2000" dirty="0" smtClean="0"/>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600200"/>
            <a:ext cx="3868695" cy="2806700"/>
          </a:xfrm>
          <a:prstGeom prst="rect">
            <a:avLst/>
          </a:prstGeom>
        </p:spPr>
      </p:pic>
    </p:spTree>
    <p:extLst>
      <p:ext uri="{BB962C8B-B14F-4D97-AF65-F5344CB8AC3E}">
        <p14:creationId xmlns:p14="http://schemas.microsoft.com/office/powerpoint/2010/main" val="31833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Birds </a:t>
            </a:r>
            <a:r>
              <a:rPr lang="en-US" dirty="0"/>
              <a:t>and the Environment</a:t>
            </a:r>
          </a:p>
        </p:txBody>
      </p:sp>
      <p:sp>
        <p:nvSpPr>
          <p:cNvPr id="3" name="Content Placeholder 2"/>
          <p:cNvSpPr>
            <a:spLocks noGrp="1"/>
          </p:cNvSpPr>
          <p:nvPr>
            <p:ph idx="1"/>
          </p:nvPr>
        </p:nvSpPr>
        <p:spPr>
          <a:xfrm>
            <a:off x="457200" y="1600200"/>
            <a:ext cx="4191000" cy="4953000"/>
          </a:xfrm>
        </p:spPr>
        <p:txBody>
          <a:bodyPr>
            <a:normAutofit lnSpcReduction="10000"/>
          </a:bodyPr>
          <a:lstStyle/>
          <a:p>
            <a:r>
              <a:rPr lang="en-US" sz="2000" dirty="0" smtClean="0"/>
              <a:t>In </a:t>
            </a:r>
            <a:r>
              <a:rPr lang="en-US" sz="2000" dirty="0"/>
              <a:t>the natural world, because they are relatively abundant, easily observed, and have a rapid metabolism and high position on the food chain, birds can provide clues to otherwise difficult to detect processes. </a:t>
            </a:r>
            <a:endParaRPr lang="en-US" sz="2000" dirty="0" smtClean="0"/>
          </a:p>
          <a:p>
            <a:r>
              <a:rPr lang="en-US" sz="2000" dirty="0" smtClean="0"/>
              <a:t>Declines </a:t>
            </a:r>
            <a:r>
              <a:rPr lang="en-US" sz="2000" dirty="0"/>
              <a:t>in Peregrine Falcons and Bald Eagles provided important information about the dangers and spread of DDT and heavy metals. </a:t>
            </a:r>
            <a:endParaRPr lang="en-US" sz="2000" dirty="0" smtClean="0"/>
          </a:p>
          <a:p>
            <a:r>
              <a:rPr lang="en-US" sz="2000" dirty="0" smtClean="0"/>
              <a:t>Today</a:t>
            </a:r>
            <a:r>
              <a:rPr lang="en-US" sz="2000" dirty="0"/>
              <a:t>, changes in bird populations can tell us a great deal about the impacts of climate change, drought, weather, and habitat change in the United States and around the world.</a:t>
            </a:r>
          </a:p>
          <a:p>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3176016" cy="4724400"/>
          </a:xfrm>
          <a:prstGeom prst="rect">
            <a:avLst/>
          </a:prstGeom>
        </p:spPr>
      </p:pic>
    </p:spTree>
    <p:extLst>
      <p:ext uri="{BB962C8B-B14F-4D97-AF65-F5344CB8AC3E}">
        <p14:creationId xmlns:p14="http://schemas.microsoft.com/office/powerpoint/2010/main" val="3321693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Birds </a:t>
            </a:r>
            <a:r>
              <a:rPr lang="en-US" dirty="0"/>
              <a:t>and the Environment</a:t>
            </a:r>
          </a:p>
        </p:txBody>
      </p:sp>
      <p:sp>
        <p:nvSpPr>
          <p:cNvPr id="3" name="Content Placeholder 2"/>
          <p:cNvSpPr>
            <a:spLocks noGrp="1"/>
          </p:cNvSpPr>
          <p:nvPr>
            <p:ph idx="1"/>
          </p:nvPr>
        </p:nvSpPr>
        <p:spPr>
          <a:xfrm>
            <a:off x="457200" y="1600200"/>
            <a:ext cx="4038600" cy="4953000"/>
          </a:xfrm>
        </p:spPr>
        <p:txBody>
          <a:bodyPr>
            <a:normAutofit/>
          </a:bodyPr>
          <a:lstStyle/>
          <a:p>
            <a:r>
              <a:rPr lang="en-US" sz="2000" dirty="0" smtClean="0"/>
              <a:t>Perhaps </a:t>
            </a:r>
            <a:r>
              <a:rPr lang="en-US" sz="2000" dirty="0"/>
              <a:t>the most important reason to study birds is to further our understanding of the ecosystems that support all life on earth, including humans. </a:t>
            </a:r>
            <a:endParaRPr lang="en-US" sz="2000" dirty="0" smtClean="0"/>
          </a:p>
          <a:p>
            <a:r>
              <a:rPr lang="en-US" sz="2000" dirty="0" smtClean="0"/>
              <a:t>To </a:t>
            </a:r>
            <a:r>
              <a:rPr lang="en-US" sz="2000" dirty="0"/>
              <a:t>continue to live sustainably and have a healthy planet, we must understand how the natural systems on which we depend function. </a:t>
            </a:r>
            <a:endParaRPr lang="en-US" sz="2000" dirty="0" smtClean="0"/>
          </a:p>
          <a:p>
            <a:r>
              <a:rPr lang="en-US" sz="2000" dirty="0" smtClean="0"/>
              <a:t>Birds </a:t>
            </a:r>
            <a:r>
              <a:rPr lang="en-US" sz="2000" dirty="0"/>
              <a:t>are a critical element to nearly every ecosystem on earth, and their fate is intertwined with ours.</a:t>
            </a:r>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617552"/>
            <a:ext cx="4343400" cy="4343400"/>
          </a:xfrm>
          <a:prstGeom prst="rect">
            <a:avLst/>
          </a:prstGeom>
        </p:spPr>
      </p:pic>
    </p:spTree>
    <p:extLst>
      <p:ext uri="{BB962C8B-B14F-4D97-AF65-F5344CB8AC3E}">
        <p14:creationId xmlns:p14="http://schemas.microsoft.com/office/powerpoint/2010/main" val="1228197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Birds </a:t>
            </a:r>
            <a:r>
              <a:rPr lang="en-US" dirty="0" smtClean="0"/>
              <a:t>as Part of the Ecosystem</a:t>
            </a:r>
            <a:endParaRPr lang="en-US" dirty="0"/>
          </a:p>
        </p:txBody>
      </p:sp>
      <p:sp>
        <p:nvSpPr>
          <p:cNvPr id="3" name="Content Placeholder 2"/>
          <p:cNvSpPr>
            <a:spLocks noGrp="1"/>
          </p:cNvSpPr>
          <p:nvPr>
            <p:ph idx="1"/>
          </p:nvPr>
        </p:nvSpPr>
        <p:spPr>
          <a:xfrm>
            <a:off x="457200" y="1600200"/>
            <a:ext cx="4648200" cy="5181600"/>
          </a:xfrm>
        </p:spPr>
        <p:txBody>
          <a:bodyPr>
            <a:normAutofit/>
          </a:bodyPr>
          <a:lstStyle/>
          <a:p>
            <a:r>
              <a:rPr lang="en-US" sz="1600" dirty="0"/>
              <a:t>Birds provide many direct and indirect contributions to the environment (often called “Ecosystem Services”).</a:t>
            </a:r>
          </a:p>
          <a:p>
            <a:r>
              <a:rPr lang="en-US" sz="1600" dirty="0"/>
              <a:t>Many ecologically important plants require pollination by birds, especially hummingbirds, in order to successfully reproduce.</a:t>
            </a:r>
          </a:p>
          <a:p>
            <a:r>
              <a:rPr lang="en-US" sz="1600" dirty="0"/>
              <a:t>Many species of conifers are spread largely by birds such as Clark’s Nutcrackers and Pinyon Jays, and fruit-eating birds likewise aid the germination and spread of hundreds of species of plants and trees.</a:t>
            </a:r>
          </a:p>
          <a:p>
            <a:r>
              <a:rPr lang="en-US" sz="1600" dirty="0"/>
              <a:t>Hawks and owls are great consumers of pests such as rodents, while flycatchers and their allies consume many tons of insects each year.</a:t>
            </a:r>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492698"/>
            <a:ext cx="3589700" cy="23931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909974"/>
            <a:ext cx="3589529" cy="2481262"/>
          </a:xfrm>
          <a:prstGeom prst="rect">
            <a:avLst/>
          </a:prstGeom>
        </p:spPr>
      </p:pic>
    </p:spTree>
    <p:extLst>
      <p:ext uri="{BB962C8B-B14F-4D97-AF65-F5344CB8AC3E}">
        <p14:creationId xmlns:p14="http://schemas.microsoft.com/office/powerpoint/2010/main" val="4177766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2</a:t>
            </a:r>
            <a:endParaRPr lang="en-US" dirty="0"/>
          </a:p>
        </p:txBody>
      </p:sp>
      <p:sp>
        <p:nvSpPr>
          <p:cNvPr id="7" name="Content Placeholder 6"/>
          <p:cNvSpPr>
            <a:spLocks noGrp="1"/>
          </p:cNvSpPr>
          <p:nvPr>
            <p:ph idx="1"/>
          </p:nvPr>
        </p:nvSpPr>
        <p:spPr/>
        <p:txBody>
          <a:bodyPr>
            <a:normAutofit/>
          </a:bodyPr>
          <a:lstStyle/>
          <a:p>
            <a:pPr>
              <a:buFont typeface="+mj-lt"/>
              <a:buAutoNum type="arabicPeriod"/>
            </a:pPr>
            <a:r>
              <a:rPr lang="en-US" sz="2000" dirty="0"/>
              <a:t>Show that you are familiar with the terms used to describe birds by doing the following: </a:t>
            </a:r>
          </a:p>
          <a:p>
            <a:pPr marL="800100" lvl="1" indent="-342900">
              <a:buFont typeface="+mj-lt"/>
              <a:buAutoNum type="alphaLcPeriod"/>
            </a:pPr>
            <a:r>
              <a:rPr lang="en-US" sz="2000" dirty="0"/>
              <a:t>Sketch or trace a perched bird and then label 15 different parts of the bird. </a:t>
            </a:r>
          </a:p>
          <a:p>
            <a:pPr marL="800100" lvl="1" indent="-342900">
              <a:buFont typeface="+mj-lt"/>
              <a:buAutoNum type="alphaLcPeriod"/>
            </a:pPr>
            <a:r>
              <a:rPr lang="en-US" sz="2000" dirty="0"/>
              <a:t>Sketch or trace an extended wing and label six types of wing feathers. </a:t>
            </a:r>
          </a:p>
          <a:p>
            <a:pPr marL="0" indent="0">
              <a:buNone/>
            </a:pP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3" name="Picture 2"/>
          <p:cNvPicPr>
            <a:picLocks noChangeAspect="1"/>
          </p:cNvPicPr>
          <p:nvPr/>
        </p:nvPicPr>
        <p:blipFill>
          <a:blip r:embed="rId3"/>
          <a:stretch>
            <a:fillRect/>
          </a:stretch>
        </p:blipFill>
        <p:spPr>
          <a:xfrm>
            <a:off x="2707481" y="3505200"/>
            <a:ext cx="3729038" cy="3079558"/>
          </a:xfrm>
          <a:prstGeom prst="rect">
            <a:avLst/>
          </a:prstGeom>
        </p:spPr>
      </p:pic>
    </p:spTree>
    <p:extLst>
      <p:ext uri="{BB962C8B-B14F-4D97-AF65-F5344CB8AC3E}">
        <p14:creationId xmlns:p14="http://schemas.microsoft.com/office/powerpoint/2010/main" val="2489947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Bird</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900" y="1295400"/>
            <a:ext cx="5410200" cy="5410200"/>
          </a:xfrm>
        </p:spPr>
      </p:pic>
    </p:spTree>
    <p:extLst>
      <p:ext uri="{BB962C8B-B14F-4D97-AF65-F5344CB8AC3E}">
        <p14:creationId xmlns:p14="http://schemas.microsoft.com/office/powerpoint/2010/main" val="3111102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3</a:t>
            </a:r>
            <a:endParaRPr lang="en-US" dirty="0"/>
          </a:p>
        </p:txBody>
      </p:sp>
      <p:sp>
        <p:nvSpPr>
          <p:cNvPr id="7" name="Content Placeholder 6"/>
          <p:cNvSpPr>
            <a:spLocks noGrp="1"/>
          </p:cNvSpPr>
          <p:nvPr>
            <p:ph idx="1"/>
          </p:nvPr>
        </p:nvSpPr>
        <p:spPr/>
        <p:txBody>
          <a:bodyPr>
            <a:normAutofit/>
          </a:bodyPr>
          <a:lstStyle/>
          <a:p>
            <a:pPr marL="457200" indent="-457200">
              <a:buFont typeface="+mj-lt"/>
              <a:buAutoNum type="arabicPeriod" startAt="3"/>
            </a:pPr>
            <a:r>
              <a:rPr lang="en-US" sz="1800" dirty="0"/>
              <a:t>Demonstrate that you know how to properly use and care for binoculars, a spotting scope, or a monocular.</a:t>
            </a:r>
          </a:p>
          <a:p>
            <a:pPr marL="685800" lvl="1" indent="-228600">
              <a:buFont typeface="+mj-lt"/>
              <a:buAutoNum type="alphaLcPeriod"/>
            </a:pPr>
            <a:r>
              <a:rPr lang="en-US" sz="1800" dirty="0"/>
              <a:t>Explain what the specification numbers mean on binoculars, a spotting scope, or a monocular.</a:t>
            </a:r>
          </a:p>
          <a:p>
            <a:pPr marL="685800" lvl="1" indent="-228600">
              <a:buFont typeface="+mj-lt"/>
              <a:buAutoNum type="alphaLcPeriod"/>
            </a:pPr>
            <a:r>
              <a:rPr lang="en-US" sz="1800" dirty="0"/>
              <a:t>Show how to adjust the eyepiece and how to focus for proper viewing.</a:t>
            </a:r>
          </a:p>
          <a:p>
            <a:pPr marL="685800" lvl="1" indent="-228600">
              <a:buFont typeface="+mj-lt"/>
              <a:buAutoNum type="alphaLcPeriod"/>
            </a:pPr>
            <a:r>
              <a:rPr lang="en-US" sz="1800" dirty="0"/>
              <a:t>Show how to properly care for and clean the lenses.</a:t>
            </a:r>
          </a:p>
          <a:p>
            <a:pPr marL="685800" lvl="1" indent="-228600">
              <a:buFont typeface="+mj-lt"/>
              <a:buAutoNum type="alphaLcPeriod"/>
            </a:pPr>
            <a:r>
              <a:rPr lang="en-US" sz="1800" dirty="0"/>
              <a:t>Describe when and where each type of viewing device would be most effective.</a:t>
            </a:r>
          </a:p>
          <a:p>
            <a:pPr marL="0" indent="0">
              <a:buNone/>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9372" y="4343400"/>
            <a:ext cx="3505200" cy="1971675"/>
          </a:xfrm>
          <a:prstGeom prst="rect">
            <a:avLst/>
          </a:prstGeom>
        </p:spPr>
      </p:pic>
    </p:spTree>
    <p:extLst>
      <p:ext uri="{BB962C8B-B14F-4D97-AF65-F5344CB8AC3E}">
        <p14:creationId xmlns:p14="http://schemas.microsoft.com/office/powerpoint/2010/main" val="3563689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304800"/>
            <a:ext cx="6705600" cy="715963"/>
          </a:xfrm>
        </p:spPr>
        <p:txBody>
          <a:bodyPr>
            <a:normAutofit fontScale="90000"/>
          </a:bodyPr>
          <a:lstStyle/>
          <a:p>
            <a:pPr algn="l"/>
            <a:r>
              <a:rPr lang="en-US" sz="3600" dirty="0" smtClean="0">
                <a:solidFill>
                  <a:srgbClr val="4D4D4D"/>
                </a:solidFill>
              </a:rPr>
              <a:t>Bird Study Merit Badge Requirements</a:t>
            </a:r>
            <a:endParaRPr lang="en-US" sz="3600" dirty="0">
              <a:solidFill>
                <a:srgbClr val="4D4D4D"/>
              </a:solidFill>
            </a:endParaRPr>
          </a:p>
        </p:txBody>
      </p:sp>
      <p:sp>
        <p:nvSpPr>
          <p:cNvPr id="4" name="TextBox 3"/>
          <p:cNvSpPr txBox="1"/>
          <p:nvPr/>
        </p:nvSpPr>
        <p:spPr>
          <a:xfrm>
            <a:off x="2057400" y="1040357"/>
            <a:ext cx="6559731" cy="5078313"/>
          </a:xfrm>
          <a:prstGeom prst="rect">
            <a:avLst/>
          </a:prstGeom>
          <a:noFill/>
        </p:spPr>
        <p:txBody>
          <a:bodyPr wrap="square" rtlCol="0">
            <a:spAutoFit/>
          </a:bodyPr>
          <a:lstStyle/>
          <a:p>
            <a:pPr marL="228600" indent="-228600">
              <a:buFont typeface="+mj-lt"/>
              <a:buAutoNum type="arabicPeriod"/>
            </a:pPr>
            <a:r>
              <a:rPr lang="en-US" dirty="0"/>
              <a:t>Explain the need for bird study and why birds are useful indicators of the quality of the environment. Describe how birds are part of the ecosystem.</a:t>
            </a:r>
          </a:p>
          <a:p>
            <a:pPr marL="342900" indent="-342900">
              <a:buFont typeface="+mj-lt"/>
              <a:buAutoNum type="arabicPeriod"/>
            </a:pPr>
            <a:r>
              <a:rPr lang="en-US" dirty="0"/>
              <a:t>Show that you are familiar with the terms used to describe birds by doing the following: </a:t>
            </a:r>
          </a:p>
          <a:p>
            <a:pPr marL="800100" lvl="1" indent="-342900">
              <a:buFont typeface="+mj-lt"/>
              <a:buAutoNum type="alphaLcPeriod"/>
            </a:pPr>
            <a:r>
              <a:rPr lang="en-US" dirty="0" smtClean="0"/>
              <a:t>Sketch </a:t>
            </a:r>
            <a:r>
              <a:rPr lang="en-US" dirty="0"/>
              <a:t>or trace a perched bird and then label 15 different parts of the bird. </a:t>
            </a:r>
          </a:p>
          <a:p>
            <a:pPr marL="800100" lvl="1" indent="-342900">
              <a:buFont typeface="+mj-lt"/>
              <a:buAutoNum type="alphaLcPeriod"/>
            </a:pPr>
            <a:r>
              <a:rPr lang="en-US" dirty="0" smtClean="0"/>
              <a:t>Sketch </a:t>
            </a:r>
            <a:r>
              <a:rPr lang="en-US" dirty="0"/>
              <a:t>or trace an extended wing and label six types of wing feathers. </a:t>
            </a:r>
          </a:p>
          <a:p>
            <a:pPr marL="228600" indent="-228600">
              <a:buFont typeface="+mj-lt"/>
              <a:buAutoNum type="arabicPeriod"/>
            </a:pPr>
            <a:r>
              <a:rPr lang="en-US" dirty="0" smtClean="0"/>
              <a:t>Demonstrate </a:t>
            </a:r>
            <a:r>
              <a:rPr lang="en-US" dirty="0"/>
              <a:t>that you know how to properly use and care for binoculars, a spotting scope, or a monocular.</a:t>
            </a:r>
          </a:p>
          <a:p>
            <a:pPr marL="800100" lvl="1" indent="-342900">
              <a:buFont typeface="+mj-lt"/>
              <a:buAutoNum type="alphaLcPeriod"/>
            </a:pPr>
            <a:r>
              <a:rPr lang="en-US" dirty="0"/>
              <a:t>Explain what the specification numbers mean on binoculars, a spotting scope, or a monocular.</a:t>
            </a:r>
          </a:p>
          <a:p>
            <a:pPr marL="800100" lvl="1" indent="-342900">
              <a:buFont typeface="+mj-lt"/>
              <a:buAutoNum type="alphaLcPeriod"/>
            </a:pPr>
            <a:r>
              <a:rPr lang="en-US" dirty="0"/>
              <a:t>Show how to adjust the eyepiece and how to focus for proper viewing.</a:t>
            </a:r>
          </a:p>
          <a:p>
            <a:pPr marL="800100" lvl="1" indent="-342900">
              <a:buFont typeface="+mj-lt"/>
              <a:buAutoNum type="alphaLcPeriod"/>
            </a:pPr>
            <a:r>
              <a:rPr lang="en-US" dirty="0"/>
              <a:t>Show how to properly care for and clean the lenses.</a:t>
            </a:r>
          </a:p>
          <a:p>
            <a:pPr marL="800100" lvl="1" indent="-342900">
              <a:buFont typeface="+mj-lt"/>
              <a:buAutoNum type="alphaLcPeriod"/>
            </a:pPr>
            <a:r>
              <a:rPr lang="en-US" dirty="0"/>
              <a:t>Describe when and where each type of viewing device would be most effective</a:t>
            </a:r>
            <a:r>
              <a:rPr lang="en-US" dirty="0" smtClean="0"/>
              <a: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1994737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3a What </a:t>
            </a:r>
            <a:r>
              <a:rPr lang="en-US" sz="3800" dirty="0"/>
              <a:t>Do the Numbers Mean</a:t>
            </a:r>
            <a:r>
              <a:rPr lang="en-US" sz="3800" dirty="0" smtClean="0"/>
              <a:t>?</a:t>
            </a:r>
            <a:endParaRPr lang="en-US" sz="3800" dirty="0"/>
          </a:p>
        </p:txBody>
      </p:sp>
      <p:sp>
        <p:nvSpPr>
          <p:cNvPr id="3" name="Content Placeholder 2"/>
          <p:cNvSpPr>
            <a:spLocks noGrp="1"/>
          </p:cNvSpPr>
          <p:nvPr>
            <p:ph sz="half" idx="1"/>
          </p:nvPr>
        </p:nvSpPr>
        <p:spPr>
          <a:xfrm>
            <a:off x="152400" y="1600200"/>
            <a:ext cx="4343400" cy="5181600"/>
          </a:xfrm>
        </p:spPr>
        <p:txBody>
          <a:bodyPr>
            <a:normAutofit fontScale="62500" lnSpcReduction="20000"/>
          </a:bodyPr>
          <a:lstStyle/>
          <a:p>
            <a:r>
              <a:rPr lang="en-US" sz="2900" dirty="0" smtClean="0"/>
              <a:t>Every </a:t>
            </a:r>
            <a:r>
              <a:rPr lang="en-US" sz="2900" dirty="0"/>
              <a:t>pair of binoculars has a set of numbered specifications on it, </a:t>
            </a:r>
            <a:r>
              <a:rPr lang="en-US" sz="2900" dirty="0" smtClean="0"/>
              <a:t>like 7X35</a:t>
            </a:r>
            <a:r>
              <a:rPr lang="en-US" sz="2900" dirty="0"/>
              <a:t>, 8X40, or 10X50. </a:t>
            </a:r>
            <a:endParaRPr lang="en-US" sz="2900" dirty="0" smtClean="0"/>
          </a:p>
          <a:p>
            <a:r>
              <a:rPr lang="en-US" sz="2900" dirty="0" smtClean="0"/>
              <a:t>The </a:t>
            </a:r>
            <a:r>
              <a:rPr lang="en-US" sz="2900" dirty="0"/>
              <a:t>first number refers to the </a:t>
            </a:r>
            <a:r>
              <a:rPr lang="en-US" sz="2900" i="1" dirty="0" smtClean="0"/>
              <a:t>magnification</a:t>
            </a:r>
            <a:r>
              <a:rPr lang="en-US" sz="2900" dirty="0" smtClean="0"/>
              <a:t>—how large </a:t>
            </a:r>
            <a:r>
              <a:rPr lang="en-US" sz="2900" dirty="0"/>
              <a:t>the binoculars make an object appear when you look through </a:t>
            </a:r>
            <a:r>
              <a:rPr lang="en-US" sz="2900" dirty="0" smtClean="0"/>
              <a:t>them. </a:t>
            </a:r>
          </a:p>
          <a:p>
            <a:pPr lvl="1"/>
            <a:r>
              <a:rPr lang="en-US" sz="2500" dirty="0" smtClean="0"/>
              <a:t>The larger the number, the greater the magnification. But as the magnification increases, the </a:t>
            </a:r>
            <a:r>
              <a:rPr lang="en-US" sz="2500" i="1" dirty="0" smtClean="0"/>
              <a:t>field of view</a:t>
            </a:r>
            <a:r>
              <a:rPr lang="en-US" sz="2500" dirty="0" smtClean="0"/>
              <a:t>—the area you see when you actually look through the binoculars—gets smaller. </a:t>
            </a:r>
          </a:p>
          <a:p>
            <a:pPr lvl="1"/>
            <a:r>
              <a:rPr lang="en-US" sz="2500" dirty="0" smtClean="0"/>
              <a:t>A small field of view makes it harder to find a bird in the glasses. Higher magnification also increases the </a:t>
            </a:r>
            <a:r>
              <a:rPr lang="en-US" sz="2500" i="1" dirty="0" smtClean="0"/>
              <a:t>minimum focusing distance</a:t>
            </a:r>
            <a:r>
              <a:rPr lang="en-US" sz="2500" dirty="0" smtClean="0"/>
              <a:t>—how close to you the binoculars can be focused. </a:t>
            </a:r>
          </a:p>
          <a:p>
            <a:pPr lvl="1"/>
            <a:r>
              <a:rPr lang="en-US" sz="2500" dirty="0" smtClean="0"/>
              <a:t>That </a:t>
            </a:r>
            <a:r>
              <a:rPr lang="en-US" sz="2500" dirty="0"/>
              <a:t>means that while </a:t>
            </a:r>
            <a:r>
              <a:rPr lang="en-US" sz="2500" dirty="0" smtClean="0"/>
              <a:t>a pair </a:t>
            </a:r>
            <a:r>
              <a:rPr lang="en-US" sz="2500" dirty="0"/>
              <a:t>of 10-power binoculars make a bird look larger than a 7-power </a:t>
            </a:r>
            <a:r>
              <a:rPr lang="en-US" sz="2500" dirty="0" smtClean="0"/>
              <a:t>pair will</a:t>
            </a:r>
            <a:r>
              <a:rPr lang="en-US" sz="2500" dirty="0"/>
              <a:t>, you might not be able to focus on it if the bird is fairly close to </a:t>
            </a:r>
            <a:r>
              <a:rPr lang="en-US" sz="2500" dirty="0" smtClean="0"/>
              <a:t>you, say</a:t>
            </a:r>
            <a:r>
              <a:rPr lang="en-US" sz="2500" dirty="0"/>
              <a:t>, 15 feet away—a common distance when watching songbirds. </a:t>
            </a:r>
            <a:endParaRPr lang="en-US" sz="2500" dirty="0" smtClean="0"/>
          </a:p>
        </p:txBody>
      </p:sp>
      <p:pic>
        <p:nvPicPr>
          <p:cNvPr id="7" name="Content Placeholder 6"/>
          <p:cNvPicPr>
            <a:picLocks noGrp="1" noChangeAspect="1"/>
          </p:cNvPicPr>
          <p:nvPr>
            <p:ph sz="half" idx="2"/>
          </p:nvPr>
        </p:nvPicPr>
        <p:blipFill>
          <a:blip r:embed="rId2"/>
          <a:stretch>
            <a:fillRect/>
          </a:stretch>
        </p:blipFill>
        <p:spPr>
          <a:xfrm>
            <a:off x="4685923" y="1417638"/>
            <a:ext cx="4038600" cy="211802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923" y="3535659"/>
            <a:ext cx="4102607" cy="3205162"/>
          </a:xfrm>
          <a:prstGeom prst="rect">
            <a:avLst/>
          </a:prstGeom>
        </p:spPr>
      </p:pic>
    </p:spTree>
    <p:extLst>
      <p:ext uri="{BB962C8B-B14F-4D97-AF65-F5344CB8AC3E}">
        <p14:creationId xmlns:p14="http://schemas.microsoft.com/office/powerpoint/2010/main" val="232993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3a What </a:t>
            </a:r>
            <a:r>
              <a:rPr lang="en-US" sz="3800" dirty="0"/>
              <a:t>Do the Numbers Mean</a:t>
            </a:r>
            <a:r>
              <a:rPr lang="en-US" sz="3800" dirty="0" smtClean="0"/>
              <a:t>?</a:t>
            </a:r>
            <a:endParaRPr lang="en-US" sz="3800" dirty="0"/>
          </a:p>
        </p:txBody>
      </p:sp>
      <p:pic>
        <p:nvPicPr>
          <p:cNvPr id="5" name="Content Placeholder 4"/>
          <p:cNvPicPr>
            <a:picLocks noGrp="1" noChangeAspect="1"/>
          </p:cNvPicPr>
          <p:nvPr>
            <p:ph sz="half" idx="1"/>
          </p:nvPr>
        </p:nvPicPr>
        <p:blipFill>
          <a:blip r:embed="rId2"/>
          <a:stretch>
            <a:fillRect/>
          </a:stretch>
        </p:blipFill>
        <p:spPr>
          <a:xfrm>
            <a:off x="509257" y="1600200"/>
            <a:ext cx="4038600" cy="2118021"/>
          </a:xfrm>
          <a:prstGeom prst="rect">
            <a:avLst/>
          </a:prstGeom>
        </p:spPr>
      </p:pic>
      <p:sp>
        <p:nvSpPr>
          <p:cNvPr id="4" name="Content Placeholder 3"/>
          <p:cNvSpPr>
            <a:spLocks noGrp="1"/>
          </p:cNvSpPr>
          <p:nvPr>
            <p:ph sz="half" idx="2"/>
          </p:nvPr>
        </p:nvSpPr>
        <p:spPr>
          <a:xfrm>
            <a:off x="4648200" y="1600200"/>
            <a:ext cx="4343400" cy="5105400"/>
          </a:xfrm>
        </p:spPr>
        <p:txBody>
          <a:bodyPr>
            <a:normAutofit fontScale="62500" lnSpcReduction="20000"/>
          </a:bodyPr>
          <a:lstStyle/>
          <a:p>
            <a:r>
              <a:rPr lang="en-US" sz="2900" dirty="0"/>
              <a:t>Every pair of binoculars has a set of numbered specifications on it, like 7X35, 8X40, or 10X50. </a:t>
            </a:r>
          </a:p>
          <a:p>
            <a:r>
              <a:rPr lang="en-US" sz="2900" dirty="0"/>
              <a:t>The second number of the specification shows, in millimeters, the width of the large objective lenses at the front of the binoculars. </a:t>
            </a:r>
          </a:p>
          <a:p>
            <a:pPr lvl="1"/>
            <a:r>
              <a:rPr lang="en-US" sz="2600" dirty="0"/>
              <a:t>The larger the number (and the lens), the more light the binoculars take in and the brighter the image you see. </a:t>
            </a:r>
          </a:p>
          <a:p>
            <a:pPr lvl="1"/>
            <a:r>
              <a:rPr lang="en-US" sz="2600" dirty="0"/>
              <a:t>Most birding experts recommend 7X35 binoculars as the best choice for beginners, combining reasonable magnification with sufficient field of view. </a:t>
            </a:r>
          </a:p>
          <a:p>
            <a:pPr lvl="1"/>
            <a:r>
              <a:rPr lang="en-US" sz="2600" dirty="0" smtClean="0"/>
              <a:t>Avoid </a:t>
            </a:r>
            <a:r>
              <a:rPr lang="en-US" sz="2600" dirty="0"/>
              <a:t>compact binoculars with an objective lens size of less than 35mm—the field of view is so small it can be frustrating to find the bird, and the image tends to be dark and murky. </a:t>
            </a:r>
            <a:endParaRPr lang="en-US" sz="2600" dirty="0" smtClean="0"/>
          </a:p>
          <a:p>
            <a:pPr lvl="1"/>
            <a:r>
              <a:rPr lang="en-US" sz="2600" dirty="0" smtClean="0"/>
              <a:t>Do </a:t>
            </a:r>
            <a:r>
              <a:rPr lang="en-US" sz="2600" dirty="0"/>
              <a:t>not use binoculars </a:t>
            </a:r>
            <a:r>
              <a:rPr lang="en-US" sz="2600" dirty="0" smtClean="0"/>
              <a:t>greater than 40mm; they </a:t>
            </a:r>
            <a:r>
              <a:rPr lang="en-US" sz="2600" dirty="0"/>
              <a:t>are too heavy and </a:t>
            </a:r>
            <a:r>
              <a:rPr lang="en-US" sz="2600" dirty="0" smtClean="0"/>
              <a:t>bulky for </a:t>
            </a:r>
            <a:r>
              <a:rPr lang="en-US" sz="2600" dirty="0"/>
              <a:t>birding.</a:t>
            </a:r>
          </a:p>
          <a:p>
            <a:endParaRPr lang="en-US" dirty="0"/>
          </a:p>
        </p:txBody>
      </p:sp>
      <p:pic>
        <p:nvPicPr>
          <p:cNvPr id="7" name="Picture 6"/>
          <p:cNvPicPr>
            <a:picLocks noChangeAspect="1"/>
          </p:cNvPicPr>
          <p:nvPr/>
        </p:nvPicPr>
        <p:blipFill>
          <a:blip r:embed="rId3"/>
          <a:stretch>
            <a:fillRect/>
          </a:stretch>
        </p:blipFill>
        <p:spPr>
          <a:xfrm>
            <a:off x="303202" y="4152900"/>
            <a:ext cx="4450709" cy="2062162"/>
          </a:xfrm>
          <a:prstGeom prst="rect">
            <a:avLst/>
          </a:prstGeom>
        </p:spPr>
      </p:pic>
    </p:spTree>
    <p:extLst>
      <p:ext uri="{BB962C8B-B14F-4D97-AF65-F5344CB8AC3E}">
        <p14:creationId xmlns:p14="http://schemas.microsoft.com/office/powerpoint/2010/main" val="612647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3b How to Use Binoculars</a:t>
            </a:r>
            <a:endParaRPr lang="en-US" dirty="0"/>
          </a:p>
        </p:txBody>
      </p:sp>
      <p:sp>
        <p:nvSpPr>
          <p:cNvPr id="6" name="Content Placeholder 5"/>
          <p:cNvSpPr>
            <a:spLocks noGrp="1"/>
          </p:cNvSpPr>
          <p:nvPr>
            <p:ph sz="half" idx="2"/>
          </p:nvPr>
        </p:nvSpPr>
        <p:spPr>
          <a:xfrm>
            <a:off x="4648200" y="1600200"/>
            <a:ext cx="4343400" cy="4953000"/>
          </a:xfrm>
        </p:spPr>
        <p:txBody>
          <a:bodyPr>
            <a:normAutofit fontScale="62500" lnSpcReduction="20000"/>
          </a:bodyPr>
          <a:lstStyle/>
          <a:p>
            <a:endParaRPr lang="en-US" dirty="0"/>
          </a:p>
          <a:p>
            <a:pPr marL="0" indent="0">
              <a:buNone/>
            </a:pPr>
            <a:r>
              <a:rPr lang="en-US" b="1" dirty="0"/>
              <a:t>Adjust the distance between the binocular barrels.</a:t>
            </a:r>
            <a:r>
              <a:rPr lang="en-US" dirty="0"/>
              <a:t> </a:t>
            </a:r>
            <a:endParaRPr lang="en-US" dirty="0" smtClean="0"/>
          </a:p>
          <a:p>
            <a:r>
              <a:rPr lang="en-US" dirty="0" smtClean="0"/>
              <a:t>Grasp </a:t>
            </a:r>
            <a:r>
              <a:rPr lang="en-US" dirty="0"/>
              <a:t>the barrels with your hands and press them inward toward each other to decrease the distance between them. </a:t>
            </a:r>
            <a:endParaRPr lang="en-US" dirty="0" smtClean="0"/>
          </a:p>
          <a:p>
            <a:r>
              <a:rPr lang="en-US" dirty="0" smtClean="0"/>
              <a:t>Conversely</a:t>
            </a:r>
            <a:r>
              <a:rPr lang="en-US" dirty="0"/>
              <a:t>, pull them outward away from each other to increase this distance. </a:t>
            </a:r>
            <a:endParaRPr lang="en-US" dirty="0" smtClean="0"/>
          </a:p>
          <a:p>
            <a:r>
              <a:rPr lang="en-US" dirty="0" smtClean="0"/>
              <a:t>Keep </a:t>
            </a:r>
            <a:r>
              <a:rPr lang="en-US" dirty="0"/>
              <a:t>adjusting your barrel distance until your view is a perfect circle. </a:t>
            </a:r>
            <a:endParaRPr lang="en-US" dirty="0" smtClean="0"/>
          </a:p>
          <a:p>
            <a:r>
              <a:rPr lang="en-US" dirty="0" smtClean="0"/>
              <a:t>If </a:t>
            </a:r>
            <a:r>
              <a:rPr lang="en-US" dirty="0"/>
              <a:t>you see black edges in your field of vision, the barrels are too far apart—press them </a:t>
            </a:r>
            <a:r>
              <a:rPr lang="en-US" dirty="0" smtClean="0"/>
              <a:t>downward.</a:t>
            </a:r>
            <a:r>
              <a:rPr lang="en-US" baseline="30000" dirty="0" smtClean="0"/>
              <a:t> </a:t>
            </a:r>
          </a:p>
          <a:p>
            <a:r>
              <a:rPr lang="en-US" dirty="0" smtClean="0"/>
              <a:t>Each </a:t>
            </a:r>
            <a:r>
              <a:rPr lang="en-US" dirty="0"/>
              <a:t>pair of binoculars is made up of two barrels, which contain both contain an eyepiece with a prism inside and an objective lens at the end.</a:t>
            </a: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19" y="3505200"/>
            <a:ext cx="4028321" cy="2222291"/>
          </a:xfrm>
          <a:prstGeom prst="rect">
            <a:avLst/>
          </a:prstGeom>
        </p:spPr>
      </p:pic>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5219" y="1856581"/>
            <a:ext cx="4038600" cy="1514475"/>
          </a:xfrm>
        </p:spPr>
      </p:pic>
    </p:spTree>
    <p:extLst>
      <p:ext uri="{BB962C8B-B14F-4D97-AF65-F5344CB8AC3E}">
        <p14:creationId xmlns:p14="http://schemas.microsoft.com/office/powerpoint/2010/main" val="2165297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sp>
        <p:nvSpPr>
          <p:cNvPr id="5" name="Content Placeholder 4"/>
          <p:cNvSpPr>
            <a:spLocks noGrp="1"/>
          </p:cNvSpPr>
          <p:nvPr>
            <p:ph sz="half" idx="1"/>
          </p:nvPr>
        </p:nvSpPr>
        <p:spPr>
          <a:xfrm>
            <a:off x="228600" y="1600200"/>
            <a:ext cx="4419600" cy="5105400"/>
          </a:xfrm>
        </p:spPr>
        <p:txBody>
          <a:bodyPr>
            <a:normAutofit fontScale="70000" lnSpcReduction="20000"/>
          </a:bodyPr>
          <a:lstStyle/>
          <a:p>
            <a:pPr marL="0" indent="0">
              <a:buNone/>
            </a:pPr>
            <a:r>
              <a:rPr lang="en-US" b="1" dirty="0"/>
              <a:t>Adjusting the eyecups</a:t>
            </a:r>
          </a:p>
          <a:p>
            <a:r>
              <a:rPr lang="en-US" dirty="0" smtClean="0"/>
              <a:t>To </a:t>
            </a:r>
            <a:r>
              <a:rPr lang="en-US" dirty="0"/>
              <a:t>have an ideal eye point, you’ll need to adjust the eyecups. There are two types of eyecups; “Fold-up/down” and “Twist-up/down” eyecups.  </a:t>
            </a:r>
            <a:endParaRPr lang="en-US" dirty="0" smtClean="0"/>
          </a:p>
          <a:p>
            <a:pPr lvl="1"/>
            <a:r>
              <a:rPr lang="en-US" dirty="0" smtClean="0"/>
              <a:t>The </a:t>
            </a:r>
            <a:r>
              <a:rPr lang="en-US" dirty="0"/>
              <a:t>most popular these days are the twist-up/down type.</a:t>
            </a:r>
          </a:p>
          <a:p>
            <a:r>
              <a:rPr lang="en-US" b="1" dirty="0"/>
              <a:t>Fold up/down eyecups</a:t>
            </a:r>
            <a:endParaRPr lang="en-US" dirty="0"/>
          </a:p>
          <a:p>
            <a:pPr lvl="1"/>
            <a:r>
              <a:rPr lang="en-US" dirty="0"/>
              <a:t>Fold-up/down rubber eyecups are not used in newer binoculars.  </a:t>
            </a:r>
            <a:endParaRPr lang="en-US" dirty="0" smtClean="0"/>
          </a:p>
          <a:p>
            <a:pPr lvl="1"/>
            <a:r>
              <a:rPr lang="en-US" dirty="0" smtClean="0"/>
              <a:t>For </a:t>
            </a:r>
            <a:r>
              <a:rPr lang="en-US" dirty="0"/>
              <a:t>eyeglass wearers, fold the eyecups down to a retracted position (see </a:t>
            </a:r>
            <a:r>
              <a:rPr lang="en-US" dirty="0" smtClean="0"/>
              <a:t>photo).</a:t>
            </a:r>
            <a:endParaRPr lang="en-US" dirty="0"/>
          </a:p>
          <a:p>
            <a:pPr lvl="1"/>
            <a:r>
              <a:rPr lang="en-US" dirty="0"/>
              <a:t>This is because you need more distance between the ocular lens and your eye with your glasses in-between.</a:t>
            </a:r>
          </a:p>
          <a:p>
            <a:pPr lvl="1"/>
            <a:r>
              <a:rPr lang="en-US" dirty="0"/>
              <a:t>For non-eyeglass wearers, keep the eyecups extended to get a full field of view.</a:t>
            </a:r>
          </a:p>
          <a:p>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600200"/>
            <a:ext cx="4038600" cy="1514475"/>
          </a:xfrm>
          <a:prstGeom prst="rect">
            <a:avLst/>
          </a:prstGeom>
        </p:spPr>
      </p:pic>
    </p:spTree>
    <p:extLst>
      <p:ext uri="{BB962C8B-B14F-4D97-AF65-F5344CB8AC3E}">
        <p14:creationId xmlns:p14="http://schemas.microsoft.com/office/powerpoint/2010/main" val="2935834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sp>
        <p:nvSpPr>
          <p:cNvPr id="6" name="Content Placeholder 5"/>
          <p:cNvSpPr>
            <a:spLocks noGrp="1"/>
          </p:cNvSpPr>
          <p:nvPr>
            <p:ph sz="half" idx="2"/>
          </p:nvPr>
        </p:nvSpPr>
        <p:spPr>
          <a:xfrm>
            <a:off x="4648200" y="1600200"/>
            <a:ext cx="4191000" cy="5105400"/>
          </a:xfrm>
        </p:spPr>
        <p:txBody>
          <a:bodyPr>
            <a:normAutofit fontScale="70000" lnSpcReduction="20000"/>
          </a:bodyPr>
          <a:lstStyle/>
          <a:p>
            <a:r>
              <a:rPr lang="en-US" b="1" dirty="0"/>
              <a:t>Twist-up/down eyecups</a:t>
            </a:r>
            <a:endParaRPr lang="en-US" dirty="0"/>
          </a:p>
          <a:p>
            <a:pPr lvl="1"/>
            <a:r>
              <a:rPr lang="en-US" dirty="0"/>
              <a:t>Binoculars with twist-up/down eyecups are becoming more popular.  </a:t>
            </a:r>
            <a:endParaRPr lang="en-US" dirty="0" smtClean="0"/>
          </a:p>
          <a:p>
            <a:pPr lvl="1"/>
            <a:r>
              <a:rPr lang="en-US" dirty="0" smtClean="0"/>
              <a:t>They </a:t>
            </a:r>
            <a:r>
              <a:rPr lang="en-US" dirty="0"/>
              <a:t>have two major advantages: incremental height adjustment and durability.</a:t>
            </a:r>
          </a:p>
          <a:p>
            <a:pPr lvl="1"/>
            <a:r>
              <a:rPr lang="en-US" dirty="0"/>
              <a:t>Using twist-up/down eyecups is straightforward. </a:t>
            </a:r>
            <a:endParaRPr lang="en-US" dirty="0" smtClean="0"/>
          </a:p>
          <a:p>
            <a:pPr lvl="1"/>
            <a:r>
              <a:rPr lang="en-US" dirty="0" smtClean="0"/>
              <a:t>Turning </a:t>
            </a:r>
            <a:r>
              <a:rPr lang="en-US" dirty="0"/>
              <a:t>the eyecup counterclockwise extends its </a:t>
            </a:r>
            <a:r>
              <a:rPr lang="en-US" dirty="0" smtClean="0"/>
              <a:t>position.</a:t>
            </a:r>
          </a:p>
          <a:p>
            <a:pPr lvl="1"/>
            <a:r>
              <a:rPr lang="en-US" dirty="0"/>
              <a:t>Turning clockwise retracts it. </a:t>
            </a:r>
            <a:endParaRPr lang="en-US" dirty="0" smtClean="0"/>
          </a:p>
          <a:p>
            <a:pPr lvl="1"/>
            <a:r>
              <a:rPr lang="en-US" dirty="0" smtClean="0"/>
              <a:t>The </a:t>
            </a:r>
            <a:r>
              <a:rPr lang="en-US" dirty="0"/>
              <a:t>height of the eyecups can be set to work perfectly for any user.</a:t>
            </a:r>
          </a:p>
          <a:p>
            <a:r>
              <a:rPr lang="en-US" dirty="0"/>
              <a:t>It’s important to find the </a:t>
            </a:r>
            <a:r>
              <a:rPr lang="en-US" dirty="0" err="1" smtClean="0"/>
              <a:t>eyepoint</a:t>
            </a:r>
            <a:r>
              <a:rPr lang="en-US" dirty="0" smtClean="0"/>
              <a:t> </a:t>
            </a:r>
            <a:r>
              <a:rPr lang="en-US" dirty="0"/>
              <a:t>so that you can get the entire field of view without blackout.</a:t>
            </a:r>
          </a:p>
          <a:p>
            <a:r>
              <a:rPr lang="en-US" dirty="0"/>
              <a:t>Eyecups also prevent your eyelashes from touching the ocular lenses.</a:t>
            </a:r>
          </a:p>
          <a:p>
            <a:endParaRPr lang="en-US" dirty="0"/>
          </a:p>
          <a:p>
            <a:endParaRPr lang="en-US" dirty="0"/>
          </a:p>
        </p:txBody>
      </p:sp>
      <p:pic>
        <p:nvPicPr>
          <p:cNvPr id="9" name="Picture 8"/>
          <p:cNvPicPr>
            <a:picLocks noChangeAspect="1"/>
          </p:cNvPicPr>
          <p:nvPr/>
        </p:nvPicPr>
        <p:blipFill>
          <a:blip r:embed="rId2"/>
          <a:stretch>
            <a:fillRect/>
          </a:stretch>
        </p:blipFill>
        <p:spPr>
          <a:xfrm>
            <a:off x="685800" y="3334960"/>
            <a:ext cx="3124200" cy="2083841"/>
          </a:xfrm>
          <a:prstGeom prst="rect">
            <a:avLst/>
          </a:prstGeom>
        </p:spPr>
      </p:pic>
      <p:pic>
        <p:nvPicPr>
          <p:cNvPr id="11" name="Content Placeholder 10"/>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8600" y="1600200"/>
            <a:ext cx="4038600" cy="1514475"/>
          </a:xfrm>
        </p:spPr>
      </p:pic>
    </p:spTree>
    <p:extLst>
      <p:ext uri="{BB962C8B-B14F-4D97-AF65-F5344CB8AC3E}">
        <p14:creationId xmlns:p14="http://schemas.microsoft.com/office/powerpoint/2010/main" val="1194414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sp>
        <p:nvSpPr>
          <p:cNvPr id="5" name="Content Placeholder 4"/>
          <p:cNvSpPr>
            <a:spLocks noGrp="1"/>
          </p:cNvSpPr>
          <p:nvPr>
            <p:ph sz="half" idx="1"/>
          </p:nvPr>
        </p:nvSpPr>
        <p:spPr/>
        <p:txBody>
          <a:bodyPr>
            <a:normAutofit fontScale="77500" lnSpcReduction="20000"/>
          </a:bodyPr>
          <a:lstStyle/>
          <a:p>
            <a:pPr marL="0" indent="0">
              <a:buNone/>
            </a:pPr>
            <a:r>
              <a:rPr lang="en-US" b="1" dirty="0"/>
              <a:t>Place your eyecups in the middle position for the most flexibility.</a:t>
            </a:r>
            <a:r>
              <a:rPr lang="en-US" dirty="0"/>
              <a:t> </a:t>
            </a:r>
            <a:endParaRPr lang="en-US" dirty="0" smtClean="0"/>
          </a:p>
          <a:p>
            <a:r>
              <a:rPr lang="en-US" dirty="0" smtClean="0"/>
              <a:t>If </a:t>
            </a:r>
            <a:r>
              <a:rPr lang="en-US" dirty="0"/>
              <a:t>you're going to be traveling somewhere with a variety of views and conditions, the middle eyecup position is ideal. </a:t>
            </a:r>
            <a:endParaRPr lang="en-US" dirty="0" smtClean="0"/>
          </a:p>
          <a:p>
            <a:r>
              <a:rPr lang="en-US" dirty="0" smtClean="0"/>
              <a:t>Press </a:t>
            </a:r>
            <a:r>
              <a:rPr lang="en-US" dirty="0"/>
              <a:t>or pull them until they sit in the middle of fully extended and fully retracted. </a:t>
            </a:r>
            <a:endParaRPr lang="en-US" dirty="0" smtClean="0"/>
          </a:p>
          <a:p>
            <a:r>
              <a:rPr lang="en-US" dirty="0" smtClean="0"/>
              <a:t>It </a:t>
            </a:r>
            <a:r>
              <a:rPr lang="en-US" dirty="0"/>
              <a:t>will give you a nice field of view, block out a good deal of peripheral light, and protect the ocular lens from dirt and dust.</a:t>
            </a:r>
          </a:p>
        </p:txBody>
      </p:sp>
      <p:pic>
        <p:nvPicPr>
          <p:cNvPr id="7" name="Content Placeholder 6"/>
          <p:cNvPicPr>
            <a:picLocks noGrp="1" noChangeAspect="1"/>
          </p:cNvPicPr>
          <p:nvPr>
            <p:ph sz="half" idx="2"/>
          </p:nvPr>
        </p:nvPicPr>
        <p:blipFill>
          <a:blip r:embed="rId2"/>
          <a:stretch>
            <a:fillRect/>
          </a:stretch>
        </p:blipFill>
        <p:spPr>
          <a:xfrm>
            <a:off x="4665552" y="1676400"/>
            <a:ext cx="4038600" cy="3028950"/>
          </a:xfrm>
          <a:prstGeom prst="rect">
            <a:avLst/>
          </a:prstGeom>
        </p:spPr>
      </p:pic>
    </p:spTree>
    <p:extLst>
      <p:ext uri="{BB962C8B-B14F-4D97-AF65-F5344CB8AC3E}">
        <p14:creationId xmlns:p14="http://schemas.microsoft.com/office/powerpoint/2010/main" val="3282846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sp>
        <p:nvSpPr>
          <p:cNvPr id="6" name="Content Placeholder 5"/>
          <p:cNvSpPr>
            <a:spLocks noGrp="1"/>
          </p:cNvSpPr>
          <p:nvPr>
            <p:ph sz="half" idx="2"/>
          </p:nvPr>
        </p:nvSpPr>
        <p:spPr>
          <a:xfrm>
            <a:off x="4267200" y="1417638"/>
            <a:ext cx="4724400" cy="5440362"/>
          </a:xfrm>
        </p:spPr>
        <p:txBody>
          <a:bodyPr>
            <a:normAutofit fontScale="92500" lnSpcReduction="10000"/>
          </a:bodyPr>
          <a:lstStyle/>
          <a:p>
            <a:pPr marL="0" indent="0">
              <a:buNone/>
            </a:pPr>
            <a:r>
              <a:rPr lang="en-US" b="1" dirty="0"/>
              <a:t>Locate the diopter adjustment on your binoculars.</a:t>
            </a:r>
            <a:r>
              <a:rPr lang="en-US" dirty="0"/>
              <a:t> </a:t>
            </a:r>
            <a:endParaRPr lang="en-US" dirty="0" smtClean="0"/>
          </a:p>
          <a:p>
            <a:r>
              <a:rPr lang="en-US" dirty="0" smtClean="0"/>
              <a:t>The </a:t>
            </a:r>
            <a:r>
              <a:rPr lang="en-US" dirty="0"/>
              <a:t>diopter adjustment is to compensate if you have a difference in the acuity of your eyes.  </a:t>
            </a:r>
            <a:endParaRPr lang="en-US" dirty="0" smtClean="0"/>
          </a:p>
          <a:p>
            <a:r>
              <a:rPr lang="en-US" dirty="0" smtClean="0"/>
              <a:t>Without </a:t>
            </a:r>
            <a:r>
              <a:rPr lang="en-US" dirty="0"/>
              <a:t>this setup, one of your eyes may see objects in focus while the other does not</a:t>
            </a:r>
            <a:r>
              <a:rPr lang="en-US" dirty="0" smtClean="0"/>
              <a:t>.</a:t>
            </a:r>
          </a:p>
          <a:p>
            <a:r>
              <a:rPr lang="en-US" dirty="0"/>
              <a:t>There are two steps to adjusting the diopter: focusing your left eye, then focusing your right eye.</a:t>
            </a:r>
          </a:p>
          <a:p>
            <a:endParaRPr lang="en-US" dirty="0"/>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8600" y="2362200"/>
            <a:ext cx="4038600" cy="3028950"/>
          </a:xfrm>
        </p:spPr>
      </p:pic>
    </p:spTree>
    <p:extLst>
      <p:ext uri="{BB962C8B-B14F-4D97-AF65-F5344CB8AC3E}">
        <p14:creationId xmlns:p14="http://schemas.microsoft.com/office/powerpoint/2010/main" val="2481009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sp>
        <p:nvSpPr>
          <p:cNvPr id="5" name="Content Placeholder 4"/>
          <p:cNvSpPr>
            <a:spLocks noGrp="1"/>
          </p:cNvSpPr>
          <p:nvPr>
            <p:ph sz="half" idx="1"/>
          </p:nvPr>
        </p:nvSpPr>
        <p:spPr>
          <a:xfrm>
            <a:off x="152400" y="1600200"/>
            <a:ext cx="4343400" cy="4525963"/>
          </a:xfrm>
        </p:spPr>
        <p:txBody>
          <a:bodyPr>
            <a:normAutofit/>
          </a:bodyPr>
          <a:lstStyle/>
          <a:p>
            <a:r>
              <a:rPr lang="en-US" b="1" dirty="0" smtClean="0"/>
              <a:t>Focus </a:t>
            </a:r>
            <a:r>
              <a:rPr lang="en-US" b="1" dirty="0"/>
              <a:t>your left eye using the focusing </a:t>
            </a:r>
            <a:r>
              <a:rPr lang="en-US" b="1" dirty="0" smtClean="0"/>
              <a:t>knob.</a:t>
            </a:r>
            <a:endParaRPr lang="en-US" dirty="0" smtClean="0"/>
          </a:p>
          <a:p>
            <a:pPr lvl="1"/>
            <a:r>
              <a:rPr lang="en-US" dirty="0" smtClean="0"/>
              <a:t>First, put the cap on the right objective lens so that you can only see an image with your left eye.  </a:t>
            </a:r>
          </a:p>
          <a:p>
            <a:pPr lvl="1"/>
            <a:r>
              <a:rPr lang="en-US" dirty="0" smtClean="0"/>
              <a:t>Now</a:t>
            </a:r>
            <a:r>
              <a:rPr lang="en-US" dirty="0"/>
              <a:t>, turn the center focus wheel until you can see the object in as much detail as possible</a:t>
            </a:r>
            <a:r>
              <a:rPr lang="en-US" dirty="0" smtClean="0"/>
              <a:t>.</a:t>
            </a:r>
            <a:endParaRPr lang="en-US" dirty="0"/>
          </a:p>
          <a:p>
            <a:endParaRPr lang="en-US" dirty="0"/>
          </a:p>
        </p:txBody>
      </p:sp>
      <p:pic>
        <p:nvPicPr>
          <p:cNvPr id="2" name="Content Placeholder 1"/>
          <p:cNvPicPr>
            <a:picLocks noGrp="1" noChangeAspect="1"/>
          </p:cNvPicPr>
          <p:nvPr>
            <p:ph sz="half" idx="2"/>
          </p:nvPr>
        </p:nvPicPr>
        <p:blipFill>
          <a:blip r:embed="rId2"/>
          <a:stretch>
            <a:fillRect/>
          </a:stretch>
        </p:blipFill>
        <p:spPr>
          <a:xfrm>
            <a:off x="4699000" y="3352800"/>
            <a:ext cx="4038600" cy="3028950"/>
          </a:xfrm>
          <a:prstGeom prst="rect">
            <a:avLst/>
          </a:prstGeom>
        </p:spPr>
      </p:pic>
      <p:pic>
        <p:nvPicPr>
          <p:cNvPr id="7"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24000"/>
            <a:ext cx="4292600" cy="1609725"/>
          </a:xfrm>
          <a:prstGeom prst="rect">
            <a:avLst/>
          </a:prstGeom>
        </p:spPr>
      </p:pic>
    </p:spTree>
    <p:extLst>
      <p:ext uri="{BB962C8B-B14F-4D97-AF65-F5344CB8AC3E}">
        <p14:creationId xmlns:p14="http://schemas.microsoft.com/office/powerpoint/2010/main" val="523789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a:t>3b How to Use Binoculars</a:t>
            </a:r>
          </a:p>
        </p:txBody>
      </p:sp>
      <p:pic>
        <p:nvPicPr>
          <p:cNvPr id="2" name="Content Placeholder 1"/>
          <p:cNvPicPr>
            <a:picLocks noGrp="1" noChangeAspect="1"/>
          </p:cNvPicPr>
          <p:nvPr>
            <p:ph sz="half" idx="1"/>
          </p:nvPr>
        </p:nvPicPr>
        <p:blipFill>
          <a:blip r:embed="rId2"/>
          <a:stretch>
            <a:fillRect/>
          </a:stretch>
        </p:blipFill>
        <p:spPr>
          <a:xfrm>
            <a:off x="241300" y="1600200"/>
            <a:ext cx="4038600" cy="3028950"/>
          </a:xfrm>
          <a:prstGeom prst="rect">
            <a:avLst/>
          </a:prstGeom>
        </p:spPr>
      </p:pic>
      <p:sp>
        <p:nvSpPr>
          <p:cNvPr id="6" name="Content Placeholder 5"/>
          <p:cNvSpPr>
            <a:spLocks noGrp="1"/>
          </p:cNvSpPr>
          <p:nvPr>
            <p:ph sz="half" idx="2"/>
          </p:nvPr>
        </p:nvSpPr>
        <p:spPr>
          <a:xfrm>
            <a:off x="4495800" y="1600200"/>
            <a:ext cx="4495800" cy="5257800"/>
          </a:xfrm>
        </p:spPr>
        <p:txBody>
          <a:bodyPr>
            <a:normAutofit fontScale="70000" lnSpcReduction="20000"/>
          </a:bodyPr>
          <a:lstStyle/>
          <a:p>
            <a:r>
              <a:rPr lang="en-US" b="1" dirty="0"/>
              <a:t>Focus your right eye with the diopter adjustment ring.</a:t>
            </a:r>
            <a:endParaRPr lang="en-US" dirty="0"/>
          </a:p>
          <a:p>
            <a:pPr lvl="1"/>
            <a:r>
              <a:rPr lang="en-US" dirty="0"/>
              <a:t>Looking at the same object, put the cap on the left objective lens so that you can only see an image with your right eye.  </a:t>
            </a:r>
            <a:endParaRPr lang="en-US" dirty="0" smtClean="0"/>
          </a:p>
          <a:p>
            <a:pPr lvl="1"/>
            <a:r>
              <a:rPr lang="en-US" dirty="0" smtClean="0"/>
              <a:t>Then</a:t>
            </a:r>
            <a:r>
              <a:rPr lang="en-US" dirty="0"/>
              <a:t>, rotate the diopter ring on the right eyepiece until you get a sharp image</a:t>
            </a:r>
            <a:r>
              <a:rPr lang="en-US" dirty="0" smtClean="0"/>
              <a:t>. </a:t>
            </a:r>
          </a:p>
          <a:p>
            <a:pPr lvl="1"/>
            <a:r>
              <a:rPr lang="en-US" dirty="0" smtClean="0"/>
              <a:t>Don't </a:t>
            </a:r>
            <a:r>
              <a:rPr lang="en-US" dirty="0"/>
              <a:t>adjust the center focus wheel while adjusting the diopter</a:t>
            </a:r>
            <a:r>
              <a:rPr lang="en-US" dirty="0" smtClean="0"/>
              <a:t>.</a:t>
            </a:r>
            <a:endParaRPr lang="en-US" dirty="0"/>
          </a:p>
          <a:p>
            <a:r>
              <a:rPr lang="en-US" dirty="0"/>
              <a:t>Remove the cap so you can see the object with both eyes.  </a:t>
            </a:r>
            <a:endParaRPr lang="en-US" dirty="0" smtClean="0"/>
          </a:p>
          <a:p>
            <a:r>
              <a:rPr lang="en-US" dirty="0" smtClean="0"/>
              <a:t>If </a:t>
            </a:r>
            <a:r>
              <a:rPr lang="en-US" dirty="0"/>
              <a:t>you can comfortably get a sharp, crisp image, the binoculars are ready to use.</a:t>
            </a:r>
          </a:p>
          <a:p>
            <a:r>
              <a:rPr lang="en-US" dirty="0"/>
              <a:t>If there is a scale on the diopter ring, remember your number.  </a:t>
            </a:r>
            <a:endParaRPr lang="en-US" dirty="0" smtClean="0"/>
          </a:p>
          <a:p>
            <a:r>
              <a:rPr lang="en-US" dirty="0" smtClean="0"/>
              <a:t>Even </a:t>
            </a:r>
            <a:r>
              <a:rPr lang="en-US" dirty="0"/>
              <a:t>if someone else uses your binoculars, you can reset the diopter ring quickly.</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4811712"/>
            <a:ext cx="4292600" cy="1609725"/>
          </a:xfrm>
          <a:prstGeom prst="rect">
            <a:avLst/>
          </a:prstGeom>
        </p:spPr>
      </p:pic>
    </p:spTree>
    <p:extLst>
      <p:ext uri="{BB962C8B-B14F-4D97-AF65-F5344CB8AC3E}">
        <p14:creationId xmlns:p14="http://schemas.microsoft.com/office/powerpoint/2010/main" val="1960034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sp>
        <p:nvSpPr>
          <p:cNvPr id="5" name="Content Placeholder 4"/>
          <p:cNvSpPr>
            <a:spLocks noGrp="1"/>
          </p:cNvSpPr>
          <p:nvPr>
            <p:ph sz="half" idx="1"/>
          </p:nvPr>
        </p:nvSpPr>
        <p:spPr/>
        <p:txBody>
          <a:bodyPr>
            <a:normAutofit fontScale="62500" lnSpcReduction="20000"/>
          </a:bodyPr>
          <a:lstStyle/>
          <a:p>
            <a:pPr marL="0" indent="0">
              <a:buNone/>
            </a:pPr>
            <a:r>
              <a:rPr lang="en-US" b="1" dirty="0"/>
              <a:t>Look through both lenses at the same time to test the clarity.</a:t>
            </a:r>
            <a:r>
              <a:rPr lang="en-US" dirty="0"/>
              <a:t> </a:t>
            </a:r>
            <a:endParaRPr lang="en-US" dirty="0" smtClean="0"/>
          </a:p>
          <a:p>
            <a:r>
              <a:rPr lang="en-US" dirty="0" smtClean="0"/>
              <a:t>After </a:t>
            </a:r>
            <a:r>
              <a:rPr lang="en-US" dirty="0"/>
              <a:t>adjusting the central focus wheel and diopter gauge, the image should now be clearly focused in both eyes. </a:t>
            </a:r>
            <a:endParaRPr lang="en-US" dirty="0" smtClean="0"/>
          </a:p>
          <a:p>
            <a:r>
              <a:rPr lang="en-US" dirty="0" smtClean="0"/>
              <a:t>If </a:t>
            </a:r>
            <a:r>
              <a:rPr lang="en-US" dirty="0"/>
              <a:t>you're still noticing some blurriness, repeat the process—adjusting the central focus wheel followed by the diopter—until the image is crystal </a:t>
            </a:r>
            <a:r>
              <a:rPr lang="en-US" dirty="0" smtClean="0"/>
              <a:t>clear.</a:t>
            </a:r>
            <a:r>
              <a:rPr lang="en-US" baseline="30000" dirty="0" smtClean="0"/>
              <a:t> </a:t>
            </a:r>
          </a:p>
          <a:p>
            <a:r>
              <a:rPr lang="en-US" dirty="0" smtClean="0"/>
              <a:t>The </a:t>
            </a:r>
            <a:r>
              <a:rPr lang="en-US" dirty="0"/>
              <a:t>final view through your binoculars should seem three-dimensional.</a:t>
            </a:r>
          </a:p>
          <a:p>
            <a:r>
              <a:rPr lang="en-US" dirty="0"/>
              <a:t>If you feel a strain in your eyes, the binoculars might be out of alignment. </a:t>
            </a:r>
            <a:endParaRPr lang="en-US" dirty="0" smtClean="0"/>
          </a:p>
          <a:p>
            <a:r>
              <a:rPr lang="en-US" dirty="0" smtClean="0"/>
              <a:t>Contact </a:t>
            </a:r>
            <a:r>
              <a:rPr lang="en-US" dirty="0"/>
              <a:t>your manufacturer if adjustments don't make a difference.</a:t>
            </a:r>
          </a:p>
          <a:p>
            <a:endParaRPr lang="en-US" dirty="0"/>
          </a:p>
        </p:txBody>
      </p:sp>
      <p:pic>
        <p:nvPicPr>
          <p:cNvPr id="2" name="Content Placeholder 1"/>
          <p:cNvPicPr>
            <a:picLocks noGrp="1" noChangeAspect="1"/>
          </p:cNvPicPr>
          <p:nvPr>
            <p:ph sz="half" idx="2"/>
          </p:nvPr>
        </p:nvPicPr>
        <p:blipFill>
          <a:blip r:embed="rId2"/>
          <a:stretch>
            <a:fillRect/>
          </a:stretch>
        </p:blipFill>
        <p:spPr>
          <a:xfrm>
            <a:off x="4648200" y="2348706"/>
            <a:ext cx="4038600" cy="3028950"/>
          </a:xfrm>
          <a:prstGeom prst="rect">
            <a:avLst/>
          </a:prstGeom>
        </p:spPr>
      </p:pic>
    </p:spTree>
    <p:extLst>
      <p:ext uri="{BB962C8B-B14F-4D97-AF65-F5344CB8AC3E}">
        <p14:creationId xmlns:p14="http://schemas.microsoft.com/office/powerpoint/2010/main" val="230943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274638"/>
            <a:ext cx="6629400" cy="792162"/>
          </a:xfrm>
        </p:spPr>
        <p:txBody>
          <a:bodyPr>
            <a:normAutofit/>
          </a:bodyPr>
          <a:lstStyle/>
          <a:p>
            <a:pPr algn="l"/>
            <a:r>
              <a:rPr lang="en-US" sz="3200" dirty="0" smtClean="0">
                <a:solidFill>
                  <a:srgbClr val="4D4D4D"/>
                </a:solidFill>
              </a:rPr>
              <a:t>Bird Study Merit Badge Requirements</a:t>
            </a:r>
            <a:endParaRPr lang="en-US" sz="3200" dirty="0">
              <a:solidFill>
                <a:srgbClr val="4D4D4D"/>
              </a:solidFill>
            </a:endParaRPr>
          </a:p>
        </p:txBody>
      </p:sp>
      <p:sp>
        <p:nvSpPr>
          <p:cNvPr id="5" name="Content Placeholder 4"/>
          <p:cNvSpPr>
            <a:spLocks noGrp="1"/>
          </p:cNvSpPr>
          <p:nvPr>
            <p:ph idx="1"/>
          </p:nvPr>
        </p:nvSpPr>
        <p:spPr>
          <a:xfrm>
            <a:off x="2057400" y="1066800"/>
            <a:ext cx="6629400" cy="5059363"/>
          </a:xfrm>
        </p:spPr>
        <p:txBody>
          <a:bodyPr>
            <a:normAutofit/>
          </a:bodyPr>
          <a:lstStyle/>
          <a:p>
            <a:pPr>
              <a:buFont typeface="+mj-lt"/>
              <a:buAutoNum type="arabicPeriod" startAt="4"/>
            </a:pPr>
            <a:r>
              <a:rPr lang="en-US" sz="1800" dirty="0"/>
              <a:t>Demonstrate that you know how to use a bird field guide. Show your counselor that you are able to understand a range map by locating in the book and pointing out the wintering range, the breeding range, and/or the year-round range of one species of each of the following types of birds: </a:t>
            </a:r>
          </a:p>
          <a:p>
            <a:pPr marL="800100" lvl="1" indent="-342900">
              <a:buFont typeface="+mj-lt"/>
              <a:buAutoNum type="alphaLcPeriod"/>
            </a:pPr>
            <a:r>
              <a:rPr lang="en-US" sz="1800" dirty="0" smtClean="0"/>
              <a:t>Seabird </a:t>
            </a:r>
            <a:endParaRPr lang="en-US" sz="1800" dirty="0"/>
          </a:p>
          <a:p>
            <a:pPr marL="800100" lvl="1" indent="-342900">
              <a:buFont typeface="+mj-lt"/>
              <a:buAutoNum type="alphaLcPeriod"/>
            </a:pPr>
            <a:r>
              <a:rPr lang="en-US" sz="1800" dirty="0" smtClean="0"/>
              <a:t>Plover </a:t>
            </a:r>
            <a:endParaRPr lang="en-US" sz="1800" dirty="0"/>
          </a:p>
          <a:p>
            <a:pPr marL="800100" lvl="1" indent="-342900">
              <a:buFont typeface="+mj-lt"/>
              <a:buAutoNum type="alphaLcPeriod"/>
            </a:pPr>
            <a:r>
              <a:rPr lang="en-US" sz="1800" dirty="0" smtClean="0"/>
              <a:t>Falcon </a:t>
            </a:r>
            <a:r>
              <a:rPr lang="en-US" sz="1800" dirty="0"/>
              <a:t>or hawk </a:t>
            </a:r>
          </a:p>
          <a:p>
            <a:pPr marL="800100" lvl="1" indent="-342900">
              <a:buFont typeface="+mj-lt"/>
              <a:buAutoNum type="alphaLcPeriod"/>
            </a:pPr>
            <a:r>
              <a:rPr lang="en-US" sz="1800" dirty="0" smtClean="0"/>
              <a:t>Warbler </a:t>
            </a:r>
            <a:r>
              <a:rPr lang="en-US" sz="1800" dirty="0"/>
              <a:t>or vireo </a:t>
            </a:r>
          </a:p>
          <a:p>
            <a:pPr marL="800100" lvl="1" indent="-342900">
              <a:buFont typeface="+mj-lt"/>
              <a:buAutoNum type="alphaLcPeriod"/>
            </a:pPr>
            <a:r>
              <a:rPr lang="en-US" sz="1800" dirty="0" smtClean="0"/>
              <a:t>Heron </a:t>
            </a:r>
            <a:r>
              <a:rPr lang="en-US" sz="1800" dirty="0"/>
              <a:t>or egret </a:t>
            </a:r>
          </a:p>
          <a:p>
            <a:pPr marL="800100" lvl="1" indent="-342900">
              <a:buFont typeface="+mj-lt"/>
              <a:buAutoNum type="alphaLcPeriod"/>
            </a:pPr>
            <a:r>
              <a:rPr lang="en-US" sz="1800" dirty="0" smtClean="0"/>
              <a:t>Sparrow </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5058157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pic>
        <p:nvPicPr>
          <p:cNvPr id="2" name="Content Placeholder 1"/>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6" name="Content Placeholder 5"/>
          <p:cNvSpPr>
            <a:spLocks noGrp="1"/>
          </p:cNvSpPr>
          <p:nvPr>
            <p:ph sz="half" idx="2"/>
          </p:nvPr>
        </p:nvSpPr>
        <p:spPr/>
        <p:txBody>
          <a:bodyPr>
            <a:normAutofit fontScale="55000" lnSpcReduction="20000"/>
          </a:bodyPr>
          <a:lstStyle/>
          <a:p>
            <a:pPr marL="0" indent="0">
              <a:buNone/>
            </a:pPr>
            <a:r>
              <a:rPr lang="en-US" b="1" dirty="0"/>
              <a:t>Practice aiming your binoculars on distant objects and locations.</a:t>
            </a:r>
            <a:r>
              <a:rPr lang="en-US" dirty="0"/>
              <a:t> </a:t>
            </a:r>
            <a:endParaRPr lang="en-US" dirty="0" smtClean="0"/>
          </a:p>
          <a:p>
            <a:r>
              <a:rPr lang="en-US" dirty="0" smtClean="0"/>
              <a:t>The </a:t>
            </a:r>
            <a:r>
              <a:rPr lang="en-US" dirty="0"/>
              <a:t>biggest challenge with binoculars, especially if you're watching small animals like birds, is aiming them properly. </a:t>
            </a:r>
            <a:endParaRPr lang="en-US" dirty="0" smtClean="0"/>
          </a:p>
          <a:p>
            <a:r>
              <a:rPr lang="en-US" dirty="0" smtClean="0"/>
              <a:t>Take </a:t>
            </a:r>
            <a:r>
              <a:rPr lang="en-US" dirty="0"/>
              <a:t>a walk and look for distant objects to practice on, such as bright leaves on distant trees or a broken window on a building. </a:t>
            </a:r>
            <a:endParaRPr lang="en-US" dirty="0" smtClean="0"/>
          </a:p>
          <a:p>
            <a:r>
              <a:rPr lang="en-US" dirty="0" smtClean="0"/>
              <a:t>Start </a:t>
            </a:r>
            <a:r>
              <a:rPr lang="en-US" dirty="0"/>
              <a:t>by locking your eyes onto to the object and then—without looking away—bring up your binoculars. </a:t>
            </a:r>
            <a:endParaRPr lang="en-US" dirty="0" smtClean="0"/>
          </a:p>
          <a:p>
            <a:r>
              <a:rPr lang="en-US" dirty="0" smtClean="0"/>
              <a:t>Keep </a:t>
            </a:r>
            <a:r>
              <a:rPr lang="en-US" dirty="0"/>
              <a:t>doing this until you have no problem aiming your binoculars right at the object in </a:t>
            </a:r>
            <a:r>
              <a:rPr lang="en-US" dirty="0" smtClean="0"/>
              <a:t>question.</a:t>
            </a:r>
            <a:r>
              <a:rPr lang="en-US" baseline="30000" dirty="0" smtClean="0"/>
              <a:t> </a:t>
            </a:r>
          </a:p>
          <a:p>
            <a:r>
              <a:rPr lang="en-US" dirty="0" smtClean="0"/>
              <a:t>As </a:t>
            </a:r>
            <a:r>
              <a:rPr lang="en-US" dirty="0"/>
              <a:t>you get better, practice on moving animals, such as squirrels, rabbits, and birds.</a:t>
            </a:r>
          </a:p>
          <a:p>
            <a:r>
              <a:rPr lang="en-US" dirty="0"/>
              <a:t>When you lock your eyes onto a distant animal, take note of features or landmarks around them and use them as points of reference when you look through your binoculars.</a:t>
            </a:r>
          </a:p>
          <a:p>
            <a:endParaRPr lang="en-US" dirty="0"/>
          </a:p>
        </p:txBody>
      </p:sp>
    </p:spTree>
    <p:extLst>
      <p:ext uri="{BB962C8B-B14F-4D97-AF65-F5344CB8AC3E}">
        <p14:creationId xmlns:p14="http://schemas.microsoft.com/office/powerpoint/2010/main" val="1772885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sp>
        <p:nvSpPr>
          <p:cNvPr id="5" name="Content Placeholder 4"/>
          <p:cNvSpPr>
            <a:spLocks noGrp="1"/>
          </p:cNvSpPr>
          <p:nvPr>
            <p:ph sz="half" idx="1"/>
          </p:nvPr>
        </p:nvSpPr>
        <p:spPr/>
        <p:txBody>
          <a:bodyPr>
            <a:normAutofit fontScale="62500" lnSpcReduction="20000"/>
          </a:bodyPr>
          <a:lstStyle/>
          <a:p>
            <a:pPr marL="0" indent="0">
              <a:buNone/>
            </a:pPr>
            <a:r>
              <a:rPr lang="en-US" b="1" dirty="0"/>
              <a:t>Target birds and animals without your binoculars.</a:t>
            </a:r>
            <a:r>
              <a:rPr lang="en-US" dirty="0"/>
              <a:t> </a:t>
            </a:r>
            <a:endParaRPr lang="en-US" dirty="0" smtClean="0"/>
          </a:p>
          <a:p>
            <a:r>
              <a:rPr lang="en-US" dirty="0" smtClean="0"/>
              <a:t>Many </a:t>
            </a:r>
            <a:r>
              <a:rPr lang="en-US" dirty="0"/>
              <a:t>beginners make the mistake of raising their binoculars right to their eyes after spotting an animal—don't do this! </a:t>
            </a:r>
            <a:endParaRPr lang="en-US" dirty="0" smtClean="0"/>
          </a:p>
          <a:p>
            <a:r>
              <a:rPr lang="en-US" dirty="0" smtClean="0"/>
              <a:t>Always </a:t>
            </a:r>
            <a:r>
              <a:rPr lang="en-US" dirty="0"/>
              <a:t>look for animal movement with your naked eyes and lock onto them for a few seconds to give you a complete field of vision. </a:t>
            </a:r>
            <a:endParaRPr lang="en-US" dirty="0" smtClean="0"/>
          </a:p>
          <a:p>
            <a:r>
              <a:rPr lang="en-US" dirty="0" smtClean="0"/>
              <a:t>Only </a:t>
            </a:r>
            <a:r>
              <a:rPr lang="en-US" dirty="0"/>
              <a:t>after following the target for a few seconds should you raise your binoculars to your </a:t>
            </a:r>
            <a:r>
              <a:rPr lang="en-US" dirty="0" smtClean="0"/>
              <a:t>eyes.</a:t>
            </a:r>
            <a:r>
              <a:rPr lang="en-US" baseline="30000" dirty="0" smtClean="0"/>
              <a:t> </a:t>
            </a:r>
          </a:p>
          <a:p>
            <a:r>
              <a:rPr lang="en-US" dirty="0" smtClean="0"/>
              <a:t>Scan </a:t>
            </a:r>
            <a:r>
              <a:rPr lang="en-US" dirty="0"/>
              <a:t>around any bird you spot for other birds in its company. </a:t>
            </a:r>
          </a:p>
          <a:p>
            <a:r>
              <a:rPr lang="en-US" dirty="0" smtClean="0"/>
              <a:t>Try </a:t>
            </a:r>
            <a:r>
              <a:rPr lang="en-US" dirty="0"/>
              <a:t>looking back and forward along its flight path for the best odds.</a:t>
            </a:r>
          </a:p>
          <a:p>
            <a:endParaRPr lang="en-US" dirty="0"/>
          </a:p>
        </p:txBody>
      </p:sp>
      <p:pic>
        <p:nvPicPr>
          <p:cNvPr id="2" name="Content Placeholder 1"/>
          <p:cNvPicPr>
            <a:picLocks noGrp="1" noChangeAspect="1"/>
          </p:cNvPicPr>
          <p:nvPr>
            <p:ph sz="half" idx="2"/>
          </p:nvPr>
        </p:nvPicPr>
        <p:blipFill>
          <a:blip r:embed="rId2"/>
          <a:stretch>
            <a:fillRect/>
          </a:stretch>
        </p:blipFill>
        <p:spPr>
          <a:xfrm>
            <a:off x="4648200" y="2348706"/>
            <a:ext cx="4038600" cy="3028950"/>
          </a:xfrm>
          <a:prstGeom prst="rect">
            <a:avLst/>
          </a:prstGeom>
        </p:spPr>
      </p:pic>
    </p:spTree>
    <p:extLst>
      <p:ext uri="{BB962C8B-B14F-4D97-AF65-F5344CB8AC3E}">
        <p14:creationId xmlns:p14="http://schemas.microsoft.com/office/powerpoint/2010/main" val="3142226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3b How to Use Binoculars</a:t>
            </a:r>
          </a:p>
        </p:txBody>
      </p:sp>
      <p:pic>
        <p:nvPicPr>
          <p:cNvPr id="2" name="Content Placeholder 1"/>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6" name="Content Placeholder 5"/>
          <p:cNvSpPr>
            <a:spLocks noGrp="1"/>
          </p:cNvSpPr>
          <p:nvPr>
            <p:ph sz="half" idx="2"/>
          </p:nvPr>
        </p:nvSpPr>
        <p:spPr/>
        <p:txBody>
          <a:bodyPr>
            <a:normAutofit fontScale="55000" lnSpcReduction="20000"/>
          </a:bodyPr>
          <a:lstStyle/>
          <a:p>
            <a:pPr marL="0" indent="0">
              <a:buNone/>
            </a:pPr>
            <a:r>
              <a:rPr lang="en-US" b="1" dirty="0"/>
              <a:t>Scan open areas with your binoculars occasionally.</a:t>
            </a:r>
            <a:r>
              <a:rPr lang="en-US" dirty="0"/>
              <a:t> </a:t>
            </a:r>
            <a:endParaRPr lang="en-US" dirty="0" smtClean="0"/>
          </a:p>
          <a:p>
            <a:r>
              <a:rPr lang="en-US" dirty="0" smtClean="0"/>
              <a:t>When </a:t>
            </a:r>
            <a:r>
              <a:rPr lang="en-US" dirty="0"/>
              <a:t>you reach an open region—such as a large field—and have yet to locate or target a specific animal, occasionally scanning with your binoculars is beneficial. </a:t>
            </a:r>
            <a:endParaRPr lang="en-US" dirty="0" smtClean="0"/>
          </a:p>
          <a:p>
            <a:r>
              <a:rPr lang="en-US" dirty="0" smtClean="0"/>
              <a:t>Focus </a:t>
            </a:r>
            <a:r>
              <a:rPr lang="en-US" dirty="0"/>
              <a:t>on edges, such as tree lines, fences, mudflats, and hedgerows, as these are the best perching and resting spots for birds and animals. </a:t>
            </a:r>
            <a:endParaRPr lang="en-US" dirty="0" smtClean="0"/>
          </a:p>
          <a:p>
            <a:r>
              <a:rPr lang="en-US" dirty="0" smtClean="0"/>
              <a:t>If </a:t>
            </a:r>
            <a:r>
              <a:rPr lang="en-US" dirty="0"/>
              <a:t>you're scouting for birds, you can also scan the sky. </a:t>
            </a:r>
            <a:endParaRPr lang="en-US" dirty="0" smtClean="0"/>
          </a:p>
          <a:p>
            <a:r>
              <a:rPr lang="en-US" dirty="0" smtClean="0"/>
              <a:t>To </a:t>
            </a:r>
            <a:r>
              <a:rPr lang="en-US" dirty="0"/>
              <a:t>do this, start by focusing on a distant treetop and then moving right or left across the </a:t>
            </a:r>
            <a:r>
              <a:rPr lang="en-US" dirty="0" smtClean="0"/>
              <a:t>horizon.</a:t>
            </a:r>
          </a:p>
          <a:p>
            <a:r>
              <a:rPr lang="en-US" dirty="0" smtClean="0"/>
              <a:t>Don't </a:t>
            </a:r>
            <a:r>
              <a:rPr lang="en-US" dirty="0"/>
              <a:t>scan the sky directly overhead—birds are more likely to disperse across a wide area.</a:t>
            </a:r>
          </a:p>
          <a:p>
            <a:r>
              <a:rPr lang="en-US" dirty="0"/>
              <a:t>Focus on clouds to help birds become more obvious against the background.</a:t>
            </a:r>
          </a:p>
        </p:txBody>
      </p:sp>
    </p:spTree>
    <p:extLst>
      <p:ext uri="{BB962C8B-B14F-4D97-AF65-F5344CB8AC3E}">
        <p14:creationId xmlns:p14="http://schemas.microsoft.com/office/powerpoint/2010/main" val="227364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3c How to Care for Binoculars</a:t>
            </a:r>
            <a:endParaRPr lang="en-US" dirty="0"/>
          </a:p>
        </p:txBody>
      </p:sp>
      <p:pic>
        <p:nvPicPr>
          <p:cNvPr id="2" name="Content Placeholder 1"/>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6" name="Content Placeholder 5"/>
          <p:cNvSpPr>
            <a:spLocks noGrp="1"/>
          </p:cNvSpPr>
          <p:nvPr>
            <p:ph sz="half" idx="2"/>
          </p:nvPr>
        </p:nvSpPr>
        <p:spPr/>
        <p:txBody>
          <a:bodyPr>
            <a:normAutofit fontScale="55000" lnSpcReduction="20000"/>
          </a:bodyPr>
          <a:lstStyle/>
          <a:p>
            <a:pPr marL="0" indent="0">
              <a:buNone/>
            </a:pPr>
            <a:r>
              <a:rPr lang="en-US" b="1" dirty="0"/>
              <a:t>Remove the lens caps and tilt the binoculars at an angle.</a:t>
            </a:r>
            <a:r>
              <a:rPr lang="en-US" dirty="0"/>
              <a:t> </a:t>
            </a:r>
            <a:endParaRPr lang="en-US" dirty="0" smtClean="0"/>
          </a:p>
          <a:p>
            <a:r>
              <a:rPr lang="en-US" dirty="0" smtClean="0"/>
              <a:t>Pop </a:t>
            </a:r>
            <a:r>
              <a:rPr lang="en-US" dirty="0"/>
              <a:t>the protective lens caps off of the ocular lenses, which are the lenses closest to your eyes. </a:t>
            </a:r>
            <a:endParaRPr lang="en-US" dirty="0" smtClean="0"/>
          </a:p>
          <a:p>
            <a:r>
              <a:rPr lang="en-US" dirty="0" smtClean="0"/>
              <a:t>You'll </a:t>
            </a:r>
            <a:r>
              <a:rPr lang="en-US" dirty="0"/>
              <a:t>also need to take the caps off of the objective lenses, which are the larger lenses. </a:t>
            </a:r>
            <a:endParaRPr lang="en-US" dirty="0" smtClean="0"/>
          </a:p>
          <a:p>
            <a:r>
              <a:rPr lang="en-US" dirty="0" smtClean="0"/>
              <a:t>Then</a:t>
            </a:r>
            <a:r>
              <a:rPr lang="en-US" dirty="0"/>
              <a:t>, pick up the binoculars and tilt the eyepiece end to a 130-degree </a:t>
            </a:r>
            <a:r>
              <a:rPr lang="en-US" dirty="0" smtClean="0"/>
              <a:t>angle.</a:t>
            </a:r>
            <a:endParaRPr lang="en-US" baseline="30000" dirty="0"/>
          </a:p>
          <a:p>
            <a:r>
              <a:rPr lang="en-US" dirty="0" smtClean="0"/>
              <a:t>Although </a:t>
            </a:r>
            <a:r>
              <a:rPr lang="en-US" dirty="0"/>
              <a:t>you might be tempted to blow on the lenses to remove dust, the moisture from your breath will actually cause the dirt particles to stick to the lenses.</a:t>
            </a:r>
          </a:p>
          <a:p>
            <a:r>
              <a:rPr lang="en-US" dirty="0"/>
              <a:t>Tilting the binoculars as you work prevents the dust and dirt from falling back onto the lenses.</a:t>
            </a:r>
          </a:p>
          <a:p>
            <a:endParaRPr lang="en-US" dirty="0"/>
          </a:p>
        </p:txBody>
      </p:sp>
    </p:spTree>
    <p:extLst>
      <p:ext uri="{BB962C8B-B14F-4D97-AF65-F5344CB8AC3E}">
        <p14:creationId xmlns:p14="http://schemas.microsoft.com/office/powerpoint/2010/main" val="1780631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3c How to Care for Binoculars</a:t>
            </a:r>
          </a:p>
        </p:txBody>
      </p:sp>
      <p:sp>
        <p:nvSpPr>
          <p:cNvPr id="5" name="Content Placeholder 4"/>
          <p:cNvSpPr>
            <a:spLocks noGrp="1"/>
          </p:cNvSpPr>
          <p:nvPr>
            <p:ph sz="half" idx="1"/>
          </p:nvPr>
        </p:nvSpPr>
        <p:spPr/>
        <p:txBody>
          <a:bodyPr>
            <a:normAutofit fontScale="62500" lnSpcReduction="20000"/>
          </a:bodyPr>
          <a:lstStyle/>
          <a:p>
            <a:pPr marL="0" indent="0">
              <a:buNone/>
            </a:pPr>
            <a:r>
              <a:rPr lang="en-US" b="1" dirty="0"/>
              <a:t>Use an air blower pump to blow dust from the lenses.</a:t>
            </a:r>
            <a:r>
              <a:rPr lang="en-US" dirty="0"/>
              <a:t> </a:t>
            </a:r>
            <a:endParaRPr lang="en-US" dirty="0" smtClean="0"/>
          </a:p>
          <a:p>
            <a:r>
              <a:rPr lang="en-US" dirty="0" smtClean="0"/>
              <a:t>With </a:t>
            </a:r>
            <a:r>
              <a:rPr lang="en-US" dirty="0"/>
              <a:t>the binoculars tilted in 1 hand, squeeze a rubber air blower pump on the larger objective lenses. </a:t>
            </a:r>
            <a:endParaRPr lang="en-US" dirty="0" smtClean="0"/>
          </a:p>
          <a:p>
            <a:r>
              <a:rPr lang="en-US" dirty="0" smtClean="0"/>
              <a:t>Keep </a:t>
            </a:r>
            <a:r>
              <a:rPr lang="en-US" dirty="0"/>
              <a:t>squeezing and blowing on both of these lenses so any dust or dirt particles fall onto your work surface. </a:t>
            </a:r>
            <a:endParaRPr lang="en-US" dirty="0" smtClean="0"/>
          </a:p>
          <a:p>
            <a:r>
              <a:rPr lang="en-US" dirty="0" smtClean="0"/>
              <a:t>Then</a:t>
            </a:r>
            <a:r>
              <a:rPr lang="en-US" dirty="0"/>
              <a:t>, turn the binoculars so the small ocular lenses are tilting down and use the pump on </a:t>
            </a:r>
            <a:r>
              <a:rPr lang="en-US" dirty="0" smtClean="0"/>
              <a:t>them.</a:t>
            </a:r>
            <a:endParaRPr lang="en-US" baseline="30000" dirty="0"/>
          </a:p>
          <a:p>
            <a:r>
              <a:rPr lang="en-US" dirty="0" smtClean="0"/>
              <a:t>You </a:t>
            </a:r>
            <a:r>
              <a:rPr lang="en-US" dirty="0"/>
              <a:t>can buy an air blower pump and other binocular cleaning supplies from photography supply stores, some outdoor supply stores, or online.</a:t>
            </a:r>
          </a:p>
          <a:p>
            <a:endParaRPr lang="en-US" dirty="0"/>
          </a:p>
        </p:txBody>
      </p:sp>
      <p:pic>
        <p:nvPicPr>
          <p:cNvPr id="2" name="Content Placeholder 1"/>
          <p:cNvPicPr>
            <a:picLocks noGrp="1" noChangeAspect="1"/>
          </p:cNvPicPr>
          <p:nvPr>
            <p:ph sz="half" idx="2"/>
          </p:nvPr>
        </p:nvPicPr>
        <p:blipFill>
          <a:blip r:embed="rId2"/>
          <a:stretch>
            <a:fillRect/>
          </a:stretch>
        </p:blipFill>
        <p:spPr>
          <a:xfrm>
            <a:off x="4648200" y="2348706"/>
            <a:ext cx="4038600" cy="3028950"/>
          </a:xfrm>
          <a:prstGeom prst="rect">
            <a:avLst/>
          </a:prstGeom>
        </p:spPr>
      </p:pic>
    </p:spTree>
    <p:extLst>
      <p:ext uri="{BB962C8B-B14F-4D97-AF65-F5344CB8AC3E}">
        <p14:creationId xmlns:p14="http://schemas.microsoft.com/office/powerpoint/2010/main" val="4059421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3c How to Care for Binoculars</a:t>
            </a:r>
          </a:p>
        </p:txBody>
      </p:sp>
      <p:pic>
        <p:nvPicPr>
          <p:cNvPr id="2" name="Content Placeholder 1"/>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6" name="Content Placeholder 5"/>
          <p:cNvSpPr>
            <a:spLocks noGrp="1"/>
          </p:cNvSpPr>
          <p:nvPr>
            <p:ph sz="half" idx="2"/>
          </p:nvPr>
        </p:nvSpPr>
        <p:spPr/>
        <p:txBody>
          <a:bodyPr>
            <a:normAutofit fontScale="70000" lnSpcReduction="20000"/>
          </a:bodyPr>
          <a:lstStyle/>
          <a:p>
            <a:pPr marL="0" indent="0">
              <a:buNone/>
            </a:pPr>
            <a:r>
              <a:rPr lang="en-US" b="1" dirty="0"/>
              <a:t>Wipe the bristles of a lens cleaning pen over the surface of each lens.</a:t>
            </a:r>
            <a:r>
              <a:rPr lang="en-US" dirty="0"/>
              <a:t> </a:t>
            </a:r>
            <a:endParaRPr lang="en-US" dirty="0" smtClean="0"/>
          </a:p>
          <a:p>
            <a:r>
              <a:rPr lang="en-US" dirty="0" smtClean="0"/>
              <a:t>Your </a:t>
            </a:r>
            <a:r>
              <a:rPr lang="en-US" dirty="0"/>
              <a:t>lenses may still have stubborn dirt or debris stuck on the surface even after you used the air blower pump. </a:t>
            </a:r>
            <a:endParaRPr lang="en-US" dirty="0" smtClean="0"/>
          </a:p>
          <a:p>
            <a:r>
              <a:rPr lang="en-US" dirty="0" smtClean="0"/>
              <a:t>Since </a:t>
            </a:r>
            <a:r>
              <a:rPr lang="en-US" dirty="0"/>
              <a:t>you need to remove this surface grime before wiping the lenses, take out a lens cleaning pen and wipe the soft bristle brush end over the entire surface of the </a:t>
            </a:r>
            <a:r>
              <a:rPr lang="en-US" dirty="0" smtClean="0"/>
              <a:t>lenses.</a:t>
            </a:r>
            <a:endParaRPr lang="en-US" baseline="30000" dirty="0"/>
          </a:p>
          <a:p>
            <a:r>
              <a:rPr lang="en-US" dirty="0" smtClean="0"/>
              <a:t>The </a:t>
            </a:r>
            <a:r>
              <a:rPr lang="en-US" dirty="0"/>
              <a:t>bristles of the lens cleaning pen are designed to be gentle on the most delicate lenses so they won't scratch your binoculars.</a:t>
            </a:r>
          </a:p>
          <a:p>
            <a:endParaRPr lang="en-US" dirty="0"/>
          </a:p>
        </p:txBody>
      </p:sp>
    </p:spTree>
    <p:extLst>
      <p:ext uri="{BB962C8B-B14F-4D97-AF65-F5344CB8AC3E}">
        <p14:creationId xmlns:p14="http://schemas.microsoft.com/office/powerpoint/2010/main" val="1584233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3c How to Care for Binoculars</a:t>
            </a:r>
          </a:p>
        </p:txBody>
      </p:sp>
      <p:sp>
        <p:nvSpPr>
          <p:cNvPr id="5" name="Content Placeholder 4"/>
          <p:cNvSpPr>
            <a:spLocks noGrp="1"/>
          </p:cNvSpPr>
          <p:nvPr>
            <p:ph sz="half" idx="1"/>
          </p:nvPr>
        </p:nvSpPr>
        <p:spPr/>
        <p:txBody>
          <a:bodyPr>
            <a:normAutofit fontScale="70000" lnSpcReduction="20000"/>
          </a:bodyPr>
          <a:lstStyle/>
          <a:p>
            <a:pPr marL="0" indent="0">
              <a:buNone/>
            </a:pPr>
            <a:r>
              <a:rPr lang="en-US" b="1" dirty="0"/>
              <a:t>Spray a microfiber cloth with lens cleaning solution.</a:t>
            </a:r>
            <a:r>
              <a:rPr lang="en-US" dirty="0"/>
              <a:t> </a:t>
            </a:r>
            <a:endParaRPr lang="en-US" dirty="0" smtClean="0"/>
          </a:p>
          <a:p>
            <a:r>
              <a:rPr lang="en-US" dirty="0" smtClean="0"/>
              <a:t>Get </a:t>
            </a:r>
            <a:r>
              <a:rPr lang="en-US" dirty="0"/>
              <a:t>out a clean microfiber cloth and remove the cap from your lens cleaning solution. </a:t>
            </a:r>
            <a:endParaRPr lang="en-US" dirty="0" smtClean="0"/>
          </a:p>
          <a:p>
            <a:r>
              <a:rPr lang="en-US" dirty="0" smtClean="0"/>
              <a:t>Spritz </a:t>
            </a:r>
            <a:r>
              <a:rPr lang="en-US" dirty="0"/>
              <a:t>the middle of the microfiber cloth just once or twice so it's barely </a:t>
            </a:r>
            <a:r>
              <a:rPr lang="en-US" dirty="0" smtClean="0"/>
              <a:t>moist.</a:t>
            </a:r>
            <a:endParaRPr lang="en-US" baseline="30000" dirty="0"/>
          </a:p>
          <a:p>
            <a:r>
              <a:rPr lang="en-US" dirty="0" smtClean="0"/>
              <a:t>It's </a:t>
            </a:r>
            <a:r>
              <a:rPr lang="en-US" dirty="0"/>
              <a:t>important to use designated lens cleaning solution instead of window cleaners. </a:t>
            </a:r>
            <a:endParaRPr lang="en-US" dirty="0" smtClean="0"/>
          </a:p>
          <a:p>
            <a:r>
              <a:rPr lang="en-US" dirty="0" smtClean="0"/>
              <a:t>Household </a:t>
            </a:r>
            <a:r>
              <a:rPr lang="en-US" dirty="0"/>
              <a:t>cleaning products can strip the protective coatings from your binocular lenses.</a:t>
            </a:r>
          </a:p>
          <a:p>
            <a:endParaRPr lang="en-US" dirty="0"/>
          </a:p>
        </p:txBody>
      </p:sp>
      <p:pic>
        <p:nvPicPr>
          <p:cNvPr id="2" name="Content Placeholder 1"/>
          <p:cNvPicPr>
            <a:picLocks noGrp="1" noChangeAspect="1"/>
          </p:cNvPicPr>
          <p:nvPr>
            <p:ph sz="half" idx="2"/>
          </p:nvPr>
        </p:nvPicPr>
        <p:blipFill>
          <a:blip r:embed="rId2"/>
          <a:stretch>
            <a:fillRect/>
          </a:stretch>
        </p:blipFill>
        <p:spPr>
          <a:xfrm>
            <a:off x="4648200" y="2348706"/>
            <a:ext cx="4038600" cy="3028950"/>
          </a:xfrm>
          <a:prstGeom prst="rect">
            <a:avLst/>
          </a:prstGeom>
        </p:spPr>
      </p:pic>
    </p:spTree>
    <p:extLst>
      <p:ext uri="{BB962C8B-B14F-4D97-AF65-F5344CB8AC3E}">
        <p14:creationId xmlns:p14="http://schemas.microsoft.com/office/powerpoint/2010/main" val="2861032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3c How to Care for Binoculars</a:t>
            </a:r>
          </a:p>
        </p:txBody>
      </p:sp>
      <p:pic>
        <p:nvPicPr>
          <p:cNvPr id="2" name="Content Placeholder 1"/>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6" name="Content Placeholder 5"/>
          <p:cNvSpPr>
            <a:spLocks noGrp="1"/>
          </p:cNvSpPr>
          <p:nvPr>
            <p:ph sz="half" idx="2"/>
          </p:nvPr>
        </p:nvSpPr>
        <p:spPr/>
        <p:txBody>
          <a:bodyPr>
            <a:normAutofit fontScale="62500" lnSpcReduction="20000"/>
          </a:bodyPr>
          <a:lstStyle/>
          <a:p>
            <a:pPr marL="0" indent="0">
              <a:buNone/>
            </a:pPr>
            <a:r>
              <a:rPr lang="en-US" b="1" dirty="0"/>
              <a:t>Wipe the cloth over the surface of each lens to remove smudges or water spots.</a:t>
            </a:r>
            <a:r>
              <a:rPr lang="en-US" dirty="0"/>
              <a:t> </a:t>
            </a:r>
            <a:endParaRPr lang="en-US" dirty="0" smtClean="0"/>
          </a:p>
          <a:p>
            <a:r>
              <a:rPr lang="en-US" dirty="0" smtClean="0"/>
              <a:t>Since </a:t>
            </a:r>
            <a:r>
              <a:rPr lang="en-US" dirty="0"/>
              <a:t>there shouldn't be any dirt particles on the lenses, you won't scratch the lenses when you rub them now. </a:t>
            </a:r>
            <a:endParaRPr lang="en-US" dirty="0" smtClean="0"/>
          </a:p>
          <a:p>
            <a:r>
              <a:rPr lang="en-US" dirty="0" smtClean="0"/>
              <a:t>Take </a:t>
            </a:r>
            <a:r>
              <a:rPr lang="en-US" dirty="0"/>
              <a:t>the moistened center of your microfiber cloth and gently rub it over each lens in a circular motion. </a:t>
            </a:r>
            <a:endParaRPr lang="en-US" dirty="0" smtClean="0"/>
          </a:p>
          <a:p>
            <a:r>
              <a:rPr lang="en-US" dirty="0" smtClean="0"/>
              <a:t>Rub </a:t>
            </a:r>
            <a:r>
              <a:rPr lang="en-US" dirty="0"/>
              <a:t>just until you no longer see smudges or spots</a:t>
            </a:r>
            <a:r>
              <a:rPr lang="en-US" dirty="0" smtClean="0"/>
              <a:t>.</a:t>
            </a:r>
            <a:endParaRPr lang="en-US" baseline="30000" dirty="0" smtClean="0"/>
          </a:p>
          <a:p>
            <a:r>
              <a:rPr lang="en-US" dirty="0" smtClean="0"/>
              <a:t>Your </a:t>
            </a:r>
            <a:r>
              <a:rPr lang="en-US" dirty="0"/>
              <a:t>binocular lenses are now clean and ready to use! </a:t>
            </a:r>
            <a:endParaRPr lang="en-US" dirty="0" smtClean="0"/>
          </a:p>
          <a:p>
            <a:r>
              <a:rPr lang="en-US" dirty="0" smtClean="0"/>
              <a:t>If </a:t>
            </a:r>
            <a:r>
              <a:rPr lang="en-US" dirty="0"/>
              <a:t>you don't plan on using them right away, remember to put the protective caps back on the lenses.</a:t>
            </a:r>
          </a:p>
          <a:p>
            <a:endParaRPr lang="en-US" dirty="0"/>
          </a:p>
        </p:txBody>
      </p:sp>
    </p:spTree>
    <p:extLst>
      <p:ext uri="{BB962C8B-B14F-4D97-AF65-F5344CB8AC3E}">
        <p14:creationId xmlns:p14="http://schemas.microsoft.com/office/powerpoint/2010/main" val="2305312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3c How to Care for Binoculars</a:t>
            </a:r>
          </a:p>
        </p:txBody>
      </p:sp>
      <p:sp>
        <p:nvSpPr>
          <p:cNvPr id="5" name="Content Placeholder 4"/>
          <p:cNvSpPr>
            <a:spLocks noGrp="1"/>
          </p:cNvSpPr>
          <p:nvPr>
            <p:ph sz="half" idx="1"/>
          </p:nvPr>
        </p:nvSpPr>
        <p:spPr/>
        <p:txBody>
          <a:bodyPr>
            <a:normAutofit fontScale="77500" lnSpcReduction="20000"/>
          </a:bodyPr>
          <a:lstStyle/>
          <a:p>
            <a:pPr marL="0" indent="0">
              <a:buNone/>
            </a:pPr>
            <a:r>
              <a:rPr lang="en-US" b="1" dirty="0"/>
              <a:t>Clean the lenses only when you see dirt, dust, or smudges.</a:t>
            </a:r>
            <a:r>
              <a:rPr lang="en-US" dirty="0"/>
              <a:t> </a:t>
            </a:r>
            <a:endParaRPr lang="en-US" dirty="0" smtClean="0"/>
          </a:p>
          <a:p>
            <a:r>
              <a:rPr lang="en-US" dirty="0" smtClean="0"/>
              <a:t>You </a:t>
            </a:r>
            <a:r>
              <a:rPr lang="en-US" dirty="0"/>
              <a:t>can clean the lenses too much which can damage their special coatings. </a:t>
            </a:r>
            <a:endParaRPr lang="en-US" dirty="0" smtClean="0"/>
          </a:p>
          <a:p>
            <a:r>
              <a:rPr lang="en-US" dirty="0" smtClean="0"/>
              <a:t>You're </a:t>
            </a:r>
            <a:r>
              <a:rPr lang="en-US" dirty="0"/>
              <a:t>also more likely to scratch the lenses the more often you clean them. </a:t>
            </a:r>
            <a:endParaRPr lang="en-US" dirty="0" smtClean="0"/>
          </a:p>
          <a:p>
            <a:r>
              <a:rPr lang="en-US" dirty="0" smtClean="0"/>
              <a:t>Wait </a:t>
            </a:r>
            <a:r>
              <a:rPr lang="en-US" dirty="0"/>
              <a:t>to clean the lenses until you see dust, pollen, smudges, or sand, for </a:t>
            </a:r>
            <a:r>
              <a:rPr lang="en-US" dirty="0" smtClean="0"/>
              <a:t>instance.</a:t>
            </a:r>
            <a:endParaRPr lang="en-US" baseline="30000" dirty="0"/>
          </a:p>
          <a:p>
            <a:r>
              <a:rPr lang="en-US" dirty="0" smtClean="0"/>
              <a:t>Your </a:t>
            </a:r>
            <a:r>
              <a:rPr lang="en-US" dirty="0"/>
              <a:t>lenses will last longer with proper cleaning especially if you're not cleaning them several times a week.</a:t>
            </a:r>
          </a:p>
          <a:p>
            <a:endParaRPr lang="en-US" dirty="0"/>
          </a:p>
        </p:txBody>
      </p:sp>
      <p:pic>
        <p:nvPicPr>
          <p:cNvPr id="2" name="Content Placeholder 1"/>
          <p:cNvPicPr>
            <a:picLocks noGrp="1" noChangeAspect="1"/>
          </p:cNvPicPr>
          <p:nvPr>
            <p:ph sz="half" idx="2"/>
          </p:nvPr>
        </p:nvPicPr>
        <p:blipFill>
          <a:blip r:embed="rId2"/>
          <a:stretch>
            <a:fillRect/>
          </a:stretch>
        </p:blipFill>
        <p:spPr>
          <a:xfrm>
            <a:off x="4648200" y="2348706"/>
            <a:ext cx="4038600" cy="3028950"/>
          </a:xfrm>
          <a:prstGeom prst="rect">
            <a:avLst/>
          </a:prstGeom>
        </p:spPr>
      </p:pic>
    </p:spTree>
    <p:extLst>
      <p:ext uri="{BB962C8B-B14F-4D97-AF65-F5344CB8AC3E}">
        <p14:creationId xmlns:p14="http://schemas.microsoft.com/office/powerpoint/2010/main" val="2882176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3c How to Care for Binoculars</a:t>
            </a:r>
          </a:p>
        </p:txBody>
      </p:sp>
      <p:pic>
        <p:nvPicPr>
          <p:cNvPr id="2" name="Content Placeholder 1"/>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6" name="Content Placeholder 5"/>
          <p:cNvSpPr>
            <a:spLocks noGrp="1"/>
          </p:cNvSpPr>
          <p:nvPr>
            <p:ph sz="half" idx="2"/>
          </p:nvPr>
        </p:nvSpPr>
        <p:spPr/>
        <p:txBody>
          <a:bodyPr>
            <a:normAutofit fontScale="70000" lnSpcReduction="20000"/>
          </a:bodyPr>
          <a:lstStyle/>
          <a:p>
            <a:pPr marL="0" indent="0">
              <a:buNone/>
            </a:pPr>
            <a:r>
              <a:rPr lang="en-US" b="1" dirty="0"/>
              <a:t>Keep the lenses completely dry to prevent moisture buildup inside the binoculars.</a:t>
            </a:r>
            <a:r>
              <a:rPr lang="en-US" dirty="0"/>
              <a:t> </a:t>
            </a:r>
            <a:endParaRPr lang="en-US" dirty="0" smtClean="0"/>
          </a:p>
          <a:p>
            <a:r>
              <a:rPr lang="en-US" dirty="0" smtClean="0"/>
              <a:t>You </a:t>
            </a:r>
            <a:r>
              <a:rPr lang="en-US" dirty="0"/>
              <a:t>might have seen people hold their lenses under running water to clean them. </a:t>
            </a:r>
            <a:endParaRPr lang="en-US" dirty="0" smtClean="0"/>
          </a:p>
          <a:p>
            <a:r>
              <a:rPr lang="en-US" dirty="0" smtClean="0"/>
              <a:t>Unfortunately</a:t>
            </a:r>
            <a:r>
              <a:rPr lang="en-US" dirty="0"/>
              <a:t>, water can become trapped inside the binoculars where it could grow mold. </a:t>
            </a:r>
            <a:endParaRPr lang="en-US" dirty="0" smtClean="0"/>
          </a:p>
          <a:p>
            <a:r>
              <a:rPr lang="en-US" dirty="0" smtClean="0"/>
              <a:t>Always </a:t>
            </a:r>
            <a:r>
              <a:rPr lang="en-US" dirty="0"/>
              <a:t>keep your binoculars dry, even if they say they're waterproof. </a:t>
            </a:r>
            <a:endParaRPr lang="en-US" dirty="0" smtClean="0"/>
          </a:p>
          <a:p>
            <a:r>
              <a:rPr lang="en-US" dirty="0" smtClean="0"/>
              <a:t>If </a:t>
            </a:r>
            <a:r>
              <a:rPr lang="en-US" dirty="0"/>
              <a:t>your binoculars do get exposed to moisture, leave the caps off of the lenses and let them dry out completely before storing them.</a:t>
            </a:r>
          </a:p>
          <a:p>
            <a:endParaRPr lang="en-US" dirty="0"/>
          </a:p>
        </p:txBody>
      </p:sp>
    </p:spTree>
    <p:extLst>
      <p:ext uri="{BB962C8B-B14F-4D97-AF65-F5344CB8AC3E}">
        <p14:creationId xmlns:p14="http://schemas.microsoft.com/office/powerpoint/2010/main" val="2767541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304800"/>
            <a:ext cx="7010400" cy="715963"/>
          </a:xfrm>
        </p:spPr>
        <p:txBody>
          <a:bodyPr>
            <a:normAutofit fontScale="90000"/>
          </a:bodyPr>
          <a:lstStyle/>
          <a:p>
            <a:pPr algn="l"/>
            <a:r>
              <a:rPr lang="en-US" sz="3600" dirty="0" smtClean="0">
                <a:solidFill>
                  <a:srgbClr val="4D4D4D"/>
                </a:solidFill>
              </a:rPr>
              <a:t>Bird Study Merit Badge Requirements</a:t>
            </a:r>
            <a:endParaRPr lang="en-US" sz="3600" dirty="0">
              <a:solidFill>
                <a:srgbClr val="4D4D4D"/>
              </a:solidFill>
            </a:endParaRPr>
          </a:p>
        </p:txBody>
      </p:sp>
      <p:sp>
        <p:nvSpPr>
          <p:cNvPr id="4" name="TextBox 3"/>
          <p:cNvSpPr txBox="1"/>
          <p:nvPr/>
        </p:nvSpPr>
        <p:spPr>
          <a:xfrm>
            <a:off x="2057400" y="1040357"/>
            <a:ext cx="6781800" cy="2862322"/>
          </a:xfrm>
          <a:prstGeom prst="rect">
            <a:avLst/>
          </a:prstGeom>
          <a:noFill/>
        </p:spPr>
        <p:txBody>
          <a:bodyPr wrap="square" rtlCol="0">
            <a:spAutoFit/>
          </a:bodyPr>
          <a:lstStyle/>
          <a:p>
            <a:pPr marL="228600" indent="-228600">
              <a:buFont typeface="+mj-lt"/>
              <a:buAutoNum type="arabicPeriod" startAt="5"/>
            </a:pPr>
            <a:r>
              <a:rPr lang="en-US" dirty="0" smtClean="0"/>
              <a:t>Observe </a:t>
            </a:r>
            <a:r>
              <a:rPr lang="en-US" dirty="0"/>
              <a:t>and be able to identify at least 20 species of wild birds. Prepare a field notebook, making a separate entry for each species, and record the following information from your field observations and other references. </a:t>
            </a:r>
          </a:p>
          <a:p>
            <a:pPr marL="800100" lvl="1" indent="-342900">
              <a:buFont typeface="+mj-lt"/>
              <a:buAutoNum type="alphaLcPeriod"/>
            </a:pPr>
            <a:r>
              <a:rPr lang="en-US" dirty="0"/>
              <a:t>Note the date and time.</a:t>
            </a:r>
          </a:p>
          <a:p>
            <a:pPr marL="800100" lvl="1" indent="-342900">
              <a:buFont typeface="+mj-lt"/>
              <a:buAutoNum type="alphaLcPeriod"/>
            </a:pPr>
            <a:r>
              <a:rPr lang="en-US" dirty="0"/>
              <a:t>Note the location and habitat.</a:t>
            </a:r>
          </a:p>
          <a:p>
            <a:pPr marL="800100" lvl="1" indent="-342900">
              <a:buFont typeface="+mj-lt"/>
              <a:buAutoNum type="alphaLcPeriod"/>
            </a:pPr>
            <a:r>
              <a:rPr lang="en-US" dirty="0"/>
              <a:t>Describe the bird's main feeding habitat and list two types of food that the bird is likely to eat.</a:t>
            </a:r>
          </a:p>
          <a:p>
            <a:pPr marL="800100" lvl="1" indent="-342900">
              <a:buFont typeface="+mj-lt"/>
              <a:buAutoNum type="alphaLcPeriod"/>
            </a:pPr>
            <a:r>
              <a:rPr lang="en-US" dirty="0"/>
              <a:t>Note whether the bird is a migrant or a summer, winter, or year-round resident of your area</a:t>
            </a:r>
            <a:r>
              <a:rPr lang="en-US" dirty="0" smtClean="0"/>
              <a: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2839913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3c How to Care for Binoculars</a:t>
            </a:r>
          </a:p>
        </p:txBody>
      </p:sp>
      <p:sp>
        <p:nvSpPr>
          <p:cNvPr id="5" name="Content Placeholder 4"/>
          <p:cNvSpPr>
            <a:spLocks noGrp="1"/>
          </p:cNvSpPr>
          <p:nvPr>
            <p:ph sz="half" idx="1"/>
          </p:nvPr>
        </p:nvSpPr>
        <p:spPr/>
        <p:txBody>
          <a:bodyPr>
            <a:normAutofit fontScale="70000" lnSpcReduction="20000"/>
          </a:bodyPr>
          <a:lstStyle/>
          <a:p>
            <a:endParaRPr lang="en-US" dirty="0"/>
          </a:p>
          <a:p>
            <a:pPr marL="0" indent="0">
              <a:buNone/>
            </a:pPr>
            <a:r>
              <a:rPr lang="en-US" b="1" dirty="0"/>
              <a:t>Take the binoculars for professional cleaning if you see fungus growing on the lenses.</a:t>
            </a:r>
            <a:r>
              <a:rPr lang="en-US" dirty="0"/>
              <a:t> </a:t>
            </a:r>
            <a:endParaRPr lang="en-US" dirty="0" smtClean="0"/>
          </a:p>
          <a:p>
            <a:r>
              <a:rPr lang="en-US" dirty="0" smtClean="0"/>
              <a:t>If </a:t>
            </a:r>
            <a:r>
              <a:rPr lang="en-US" dirty="0"/>
              <a:t>your binoculars don't have good seals, moisture can become trapped inside them and with the right conditions, mold can grow. </a:t>
            </a:r>
            <a:endParaRPr lang="en-US" dirty="0" smtClean="0"/>
          </a:p>
          <a:p>
            <a:r>
              <a:rPr lang="en-US" dirty="0" smtClean="0"/>
              <a:t>Instead </a:t>
            </a:r>
            <a:r>
              <a:rPr lang="en-US" dirty="0"/>
              <a:t>of trying to take apart your binoculars, take them to a professional that cleans </a:t>
            </a:r>
            <a:r>
              <a:rPr lang="en-US" dirty="0" smtClean="0"/>
              <a:t>binoculars.</a:t>
            </a:r>
            <a:endParaRPr lang="en-US" baseline="30000" dirty="0"/>
          </a:p>
          <a:p>
            <a:r>
              <a:rPr lang="en-US" dirty="0" smtClean="0"/>
              <a:t>You </a:t>
            </a:r>
            <a:r>
              <a:rPr lang="en-US" dirty="0"/>
              <a:t>could also ask photography supply stores if they clean binoculars.</a:t>
            </a:r>
          </a:p>
          <a:p>
            <a:endParaRPr lang="en-US" dirty="0"/>
          </a:p>
        </p:txBody>
      </p:sp>
      <p:pic>
        <p:nvPicPr>
          <p:cNvPr id="2" name="Content Placeholder 1"/>
          <p:cNvPicPr>
            <a:picLocks noGrp="1" noChangeAspect="1"/>
          </p:cNvPicPr>
          <p:nvPr>
            <p:ph sz="half" idx="2"/>
          </p:nvPr>
        </p:nvPicPr>
        <p:blipFill>
          <a:blip r:embed="rId2"/>
          <a:stretch>
            <a:fillRect/>
          </a:stretch>
        </p:blipFill>
        <p:spPr>
          <a:xfrm>
            <a:off x="4648200" y="2348706"/>
            <a:ext cx="4038600" cy="3028950"/>
          </a:xfrm>
          <a:prstGeom prst="rect">
            <a:avLst/>
          </a:prstGeom>
        </p:spPr>
      </p:pic>
    </p:spTree>
    <p:extLst>
      <p:ext uri="{BB962C8B-B14F-4D97-AF65-F5344CB8AC3E}">
        <p14:creationId xmlns:p14="http://schemas.microsoft.com/office/powerpoint/2010/main" val="2107703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3c How to Care for Binoculars</a:t>
            </a:r>
          </a:p>
        </p:txBody>
      </p:sp>
      <p:pic>
        <p:nvPicPr>
          <p:cNvPr id="2" name="Content Placeholder 1"/>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6" name="Content Placeholder 5"/>
          <p:cNvSpPr>
            <a:spLocks noGrp="1"/>
          </p:cNvSpPr>
          <p:nvPr>
            <p:ph sz="half" idx="2"/>
          </p:nvPr>
        </p:nvSpPr>
        <p:spPr/>
        <p:txBody>
          <a:bodyPr>
            <a:normAutofit fontScale="70000" lnSpcReduction="20000"/>
          </a:bodyPr>
          <a:lstStyle/>
          <a:p>
            <a:pPr marL="0" indent="0">
              <a:buNone/>
            </a:pPr>
            <a:r>
              <a:rPr lang="en-US" b="1" dirty="0"/>
              <a:t>Store your binoculars in their case when you're not using them.</a:t>
            </a:r>
            <a:r>
              <a:rPr lang="en-US" dirty="0"/>
              <a:t> </a:t>
            </a:r>
            <a:endParaRPr lang="en-US" dirty="0" smtClean="0"/>
          </a:p>
          <a:p>
            <a:r>
              <a:rPr lang="en-US" dirty="0" smtClean="0"/>
              <a:t>The </a:t>
            </a:r>
            <a:r>
              <a:rPr lang="en-US" dirty="0"/>
              <a:t>case is designed exactly for your binoculars and it protects the lenses from dust and dirt. </a:t>
            </a:r>
            <a:endParaRPr lang="en-US" dirty="0" smtClean="0"/>
          </a:p>
          <a:p>
            <a:r>
              <a:rPr lang="en-US" dirty="0" smtClean="0"/>
              <a:t>If </a:t>
            </a:r>
            <a:r>
              <a:rPr lang="en-US" dirty="0"/>
              <a:t>you don't have a case, place the binoculars flat on a clean surface. </a:t>
            </a:r>
            <a:endParaRPr lang="en-US" dirty="0" smtClean="0"/>
          </a:p>
          <a:p>
            <a:r>
              <a:rPr lang="en-US" dirty="0" smtClean="0"/>
              <a:t>Don't </a:t>
            </a:r>
            <a:r>
              <a:rPr lang="en-US" dirty="0"/>
              <a:t>stand them up on the larger lenses because dirt and debris will fall directly onto the small ocular </a:t>
            </a:r>
            <a:r>
              <a:rPr lang="en-US" dirty="0" smtClean="0"/>
              <a:t>lenses.</a:t>
            </a:r>
            <a:endParaRPr lang="en-US" baseline="30000" dirty="0"/>
          </a:p>
          <a:p>
            <a:r>
              <a:rPr lang="en-US" dirty="0" smtClean="0"/>
              <a:t>For </a:t>
            </a:r>
            <a:r>
              <a:rPr lang="en-US" dirty="0"/>
              <a:t>short term storage, you could lay the binoculars flat and place a clean cloth over them to protect the lenses from dust.</a:t>
            </a:r>
          </a:p>
          <a:p>
            <a:endParaRPr lang="en-US" dirty="0"/>
          </a:p>
        </p:txBody>
      </p:sp>
    </p:spTree>
    <p:extLst>
      <p:ext uri="{BB962C8B-B14F-4D97-AF65-F5344CB8AC3E}">
        <p14:creationId xmlns:p14="http://schemas.microsoft.com/office/powerpoint/2010/main" val="63725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3d</a:t>
            </a:r>
            <a:endParaRPr lang="en-US" dirty="0"/>
          </a:p>
        </p:txBody>
      </p:sp>
      <p:sp>
        <p:nvSpPr>
          <p:cNvPr id="3" name="Content Placeholder 2"/>
          <p:cNvSpPr>
            <a:spLocks noGrp="1"/>
          </p:cNvSpPr>
          <p:nvPr>
            <p:ph sz="half" idx="1"/>
          </p:nvPr>
        </p:nvSpPr>
        <p:spPr/>
        <p:txBody>
          <a:bodyPr>
            <a:normAutofit fontScale="62500" lnSpcReduction="20000"/>
          </a:bodyPr>
          <a:lstStyle/>
          <a:p>
            <a:pPr marL="0" indent="0">
              <a:buNone/>
            </a:pPr>
            <a:r>
              <a:rPr lang="en-US" b="1" dirty="0"/>
              <a:t>Spotting Scopes</a:t>
            </a:r>
          </a:p>
          <a:p>
            <a:r>
              <a:rPr lang="en-US" dirty="0"/>
              <a:t>For birds that are too far away even for binoculars</a:t>
            </a:r>
            <a:r>
              <a:rPr lang="en-US" dirty="0" smtClean="0"/>
              <a:t>, birders </a:t>
            </a:r>
            <a:r>
              <a:rPr lang="en-US" dirty="0"/>
              <a:t>often use </a:t>
            </a:r>
            <a:r>
              <a:rPr lang="en-US" i="1" dirty="0"/>
              <a:t>spotting </a:t>
            </a:r>
            <a:r>
              <a:rPr lang="en-US" i="1" dirty="0" smtClean="0"/>
              <a:t>scopes</a:t>
            </a:r>
            <a:r>
              <a:rPr lang="en-US" dirty="0" smtClean="0"/>
              <a:t>—essentially low-power </a:t>
            </a:r>
            <a:r>
              <a:rPr lang="en-US" dirty="0"/>
              <a:t>telescopes mounted on tripods </a:t>
            </a:r>
            <a:r>
              <a:rPr lang="en-US" dirty="0" smtClean="0"/>
              <a:t>or wooden </a:t>
            </a:r>
            <a:r>
              <a:rPr lang="en-US" dirty="0"/>
              <a:t>gunstocks. </a:t>
            </a:r>
            <a:endParaRPr lang="en-US" dirty="0" smtClean="0"/>
          </a:p>
          <a:p>
            <a:r>
              <a:rPr lang="en-US" dirty="0" smtClean="0"/>
              <a:t>Most </a:t>
            </a:r>
            <a:r>
              <a:rPr lang="en-US" dirty="0"/>
              <a:t>scopes have zoom </a:t>
            </a:r>
            <a:r>
              <a:rPr lang="en-US" dirty="0" smtClean="0"/>
              <a:t>eyepieces ranging </a:t>
            </a:r>
            <a:r>
              <a:rPr lang="en-US" dirty="0"/>
              <a:t>from 15 to 60 power, </a:t>
            </a:r>
            <a:r>
              <a:rPr lang="en-US" dirty="0" smtClean="0"/>
              <a:t>although the </a:t>
            </a:r>
            <a:r>
              <a:rPr lang="en-US" dirty="0"/>
              <a:t>high magnifications are usually too dark </a:t>
            </a:r>
            <a:r>
              <a:rPr lang="en-US" dirty="0" smtClean="0"/>
              <a:t>and fuzzy </a:t>
            </a:r>
            <a:r>
              <a:rPr lang="en-US" dirty="0"/>
              <a:t>to be of much use. </a:t>
            </a:r>
            <a:endParaRPr lang="en-US" dirty="0" smtClean="0"/>
          </a:p>
          <a:p>
            <a:r>
              <a:rPr lang="en-US" dirty="0" smtClean="0"/>
              <a:t>Scopes </a:t>
            </a:r>
            <a:r>
              <a:rPr lang="en-US" dirty="0"/>
              <a:t>are </a:t>
            </a:r>
            <a:r>
              <a:rPr lang="en-US" dirty="0" smtClean="0"/>
              <a:t>generally much </a:t>
            </a:r>
            <a:r>
              <a:rPr lang="en-US" dirty="0"/>
              <a:t>more expensive than binoculars, but </a:t>
            </a:r>
            <a:r>
              <a:rPr lang="en-US" dirty="0" smtClean="0"/>
              <a:t>there are </a:t>
            </a:r>
            <a:r>
              <a:rPr lang="en-US" dirty="0"/>
              <a:t>times when you may need a scope to </a:t>
            </a:r>
            <a:r>
              <a:rPr lang="en-US" dirty="0" smtClean="0"/>
              <a:t>identify a </a:t>
            </a:r>
            <a:r>
              <a:rPr lang="en-US" dirty="0"/>
              <a:t>distant bird. </a:t>
            </a:r>
            <a:endParaRPr lang="en-US" dirty="0" smtClean="0"/>
          </a:p>
          <a:p>
            <a:r>
              <a:rPr lang="en-US" dirty="0" smtClean="0"/>
              <a:t>Scopes </a:t>
            </a:r>
            <a:r>
              <a:rPr lang="en-US" dirty="0"/>
              <a:t>should be used with </a:t>
            </a:r>
            <a:r>
              <a:rPr lang="en-US" dirty="0" smtClean="0"/>
              <a:t>a sturdy</a:t>
            </a:r>
            <a:r>
              <a:rPr lang="en-US" dirty="0"/>
              <a:t>, lightweight tripod.</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399" y="1600200"/>
            <a:ext cx="4271703" cy="2847802"/>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4475162"/>
            <a:ext cx="4267200" cy="1611294"/>
          </a:xfrm>
          <a:prstGeom prst="rect">
            <a:avLst/>
          </a:prstGeom>
        </p:spPr>
      </p:pic>
    </p:spTree>
    <p:extLst>
      <p:ext uri="{BB962C8B-B14F-4D97-AF65-F5344CB8AC3E}">
        <p14:creationId xmlns:p14="http://schemas.microsoft.com/office/powerpoint/2010/main" val="1018297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4</a:t>
            </a:r>
            <a:endParaRPr lang="en-US" dirty="0"/>
          </a:p>
        </p:txBody>
      </p:sp>
      <p:sp>
        <p:nvSpPr>
          <p:cNvPr id="7" name="Content Placeholder 6"/>
          <p:cNvSpPr>
            <a:spLocks noGrp="1"/>
          </p:cNvSpPr>
          <p:nvPr>
            <p:ph idx="1"/>
          </p:nvPr>
        </p:nvSpPr>
        <p:spPr/>
        <p:txBody>
          <a:bodyPr/>
          <a:lstStyle/>
          <a:p>
            <a:pPr marL="457200" indent="-457200">
              <a:spcBef>
                <a:spcPts val="0"/>
              </a:spcBef>
              <a:buFont typeface="+mj-lt"/>
              <a:buAutoNum type="arabicPeriod" startAt="4"/>
            </a:pPr>
            <a:r>
              <a:rPr lang="en-US" sz="1800" dirty="0"/>
              <a:t>Demonstrate that you know how to use a bird field guide. Show your counselor that you are able to understand a range map by locating in the book and pointing out the wintering range, the breeding range, and/or the year-round range of one species of each of the following types of birds:</a:t>
            </a:r>
          </a:p>
          <a:p>
            <a:pPr marL="685800" lvl="1" indent="-228600">
              <a:spcBef>
                <a:spcPts val="0"/>
              </a:spcBef>
              <a:buFont typeface="+mj-lt"/>
              <a:buAutoNum type="alphaLcPeriod"/>
            </a:pPr>
            <a:r>
              <a:rPr lang="en-US" sz="1800" dirty="0"/>
              <a:t>Seabird</a:t>
            </a:r>
          </a:p>
          <a:p>
            <a:pPr marL="685800" lvl="1" indent="-228600">
              <a:spcBef>
                <a:spcPts val="0"/>
              </a:spcBef>
              <a:buFont typeface="+mj-lt"/>
              <a:buAutoNum type="alphaLcPeriod"/>
            </a:pPr>
            <a:r>
              <a:rPr lang="en-US" sz="1800" dirty="0"/>
              <a:t>Plover</a:t>
            </a:r>
          </a:p>
          <a:p>
            <a:pPr marL="685800" lvl="1" indent="-228600">
              <a:spcBef>
                <a:spcPts val="0"/>
              </a:spcBef>
              <a:buFont typeface="+mj-lt"/>
              <a:buAutoNum type="alphaLcPeriod"/>
            </a:pPr>
            <a:r>
              <a:rPr lang="en-US" sz="1800" dirty="0"/>
              <a:t>Falcon or hawk</a:t>
            </a:r>
          </a:p>
          <a:p>
            <a:pPr marL="685800" lvl="1" indent="-228600">
              <a:spcBef>
                <a:spcPts val="0"/>
              </a:spcBef>
              <a:buFont typeface="+mj-lt"/>
              <a:buAutoNum type="alphaLcPeriod"/>
            </a:pPr>
            <a:r>
              <a:rPr lang="en-US" sz="1800" dirty="0"/>
              <a:t>Warbler or vireo</a:t>
            </a:r>
          </a:p>
          <a:p>
            <a:pPr marL="685800" lvl="1" indent="-228600">
              <a:spcBef>
                <a:spcPts val="0"/>
              </a:spcBef>
              <a:buFont typeface="+mj-lt"/>
              <a:buAutoNum type="alphaLcPeriod"/>
            </a:pPr>
            <a:r>
              <a:rPr lang="en-US" sz="1800" dirty="0"/>
              <a:t>Heron or egret</a:t>
            </a:r>
          </a:p>
          <a:p>
            <a:pPr marL="685800" lvl="1" indent="-228600">
              <a:spcBef>
                <a:spcPts val="0"/>
              </a:spcBef>
              <a:buFont typeface="+mj-lt"/>
              <a:buAutoNum type="alphaLcPeriod"/>
            </a:pPr>
            <a:r>
              <a:rPr lang="en-US" sz="1800" dirty="0"/>
              <a:t>Sparrow</a:t>
            </a:r>
          </a:p>
          <a:p>
            <a:pPr marL="0" indent="0">
              <a:buNone/>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spTree>
    <p:extLst>
      <p:ext uri="{BB962C8B-B14F-4D97-AF65-F5344CB8AC3E}">
        <p14:creationId xmlns:p14="http://schemas.microsoft.com/office/powerpoint/2010/main" val="28313208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smtClean="0"/>
              <a:t>to Use a Field Guide</a:t>
            </a:r>
            <a:endParaRPr lang="en-US" dirty="0"/>
          </a:p>
        </p:txBody>
      </p:sp>
      <p:sp>
        <p:nvSpPr>
          <p:cNvPr id="3" name="Content Placeholder 2"/>
          <p:cNvSpPr>
            <a:spLocks noGrp="1"/>
          </p:cNvSpPr>
          <p:nvPr>
            <p:ph sz="half" idx="1"/>
          </p:nvPr>
        </p:nvSpPr>
        <p:spPr/>
        <p:txBody>
          <a:bodyPr/>
          <a:lstStyle/>
          <a:p>
            <a:r>
              <a:rPr lang="en-US" dirty="0" smtClean="0"/>
              <a:t>Click on the following hyperlink: </a:t>
            </a:r>
            <a:r>
              <a:rPr lang="en-US" dirty="0" smtClean="0">
                <a:hlinkClick r:id="rId2"/>
              </a:rPr>
              <a:t>How to Use a Field Guide</a:t>
            </a:r>
            <a:r>
              <a:rPr lang="en-US" dirty="0"/>
              <a:t> </a:t>
            </a:r>
            <a:r>
              <a:rPr lang="en-US" dirty="0" smtClean="0"/>
              <a:t>or download the PDF copy included with this presentation.</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68837" y="1600200"/>
            <a:ext cx="2997326" cy="4525963"/>
          </a:xfrm>
        </p:spPr>
      </p:pic>
    </p:spTree>
    <p:extLst>
      <p:ext uri="{BB962C8B-B14F-4D97-AF65-F5344CB8AC3E}">
        <p14:creationId xmlns:p14="http://schemas.microsoft.com/office/powerpoint/2010/main" val="2975488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Bird Field Guides</a:t>
            </a:r>
            <a:endParaRPr lang="en-US" dirty="0"/>
          </a:p>
        </p:txBody>
      </p:sp>
      <p:sp>
        <p:nvSpPr>
          <p:cNvPr id="6" name="Content Placeholder 5"/>
          <p:cNvSpPr>
            <a:spLocks noGrp="1"/>
          </p:cNvSpPr>
          <p:nvPr>
            <p:ph idx="1"/>
          </p:nvPr>
        </p:nvSpPr>
        <p:spPr>
          <a:xfrm>
            <a:off x="457200" y="1427446"/>
            <a:ext cx="8458200" cy="1066800"/>
          </a:xfrm>
        </p:spPr>
        <p:txBody>
          <a:bodyPr>
            <a:normAutofit fontScale="70000" lnSpcReduction="20000"/>
          </a:bodyPr>
          <a:lstStyle/>
          <a:p>
            <a:r>
              <a:rPr lang="en-US" dirty="0" smtClean="0"/>
              <a:t>Obtain a bird field guide from your library or purchase your own copy.</a:t>
            </a:r>
          </a:p>
          <a:p>
            <a:r>
              <a:rPr lang="en-US" dirty="0" smtClean="0"/>
              <a:t>Examples of some common Bird Field Guides.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39979"/>
            <a:ext cx="2387906" cy="36065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306" y="2239979"/>
            <a:ext cx="2186685" cy="36065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6991" y="2239979"/>
            <a:ext cx="2377701" cy="360651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4692" y="2248278"/>
            <a:ext cx="1920741" cy="3606512"/>
          </a:xfrm>
          <a:prstGeom prst="rect">
            <a:avLst/>
          </a:prstGeom>
        </p:spPr>
      </p:pic>
    </p:spTree>
    <p:extLst>
      <p:ext uri="{BB962C8B-B14F-4D97-AF65-F5344CB8AC3E}">
        <p14:creationId xmlns:p14="http://schemas.microsoft.com/office/powerpoint/2010/main" val="113162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5</a:t>
            </a:r>
            <a:endParaRPr lang="en-US" dirty="0"/>
          </a:p>
        </p:txBody>
      </p:sp>
      <p:sp>
        <p:nvSpPr>
          <p:cNvPr id="7" name="Content Placeholder 6"/>
          <p:cNvSpPr>
            <a:spLocks noGrp="1"/>
          </p:cNvSpPr>
          <p:nvPr>
            <p:ph idx="1"/>
          </p:nvPr>
        </p:nvSpPr>
        <p:spPr/>
        <p:txBody>
          <a:bodyPr>
            <a:normAutofit/>
          </a:bodyPr>
          <a:lstStyle/>
          <a:p>
            <a:pPr marL="457200" indent="-457200">
              <a:buFont typeface="+mj-lt"/>
              <a:buAutoNum type="arabicPeriod" startAt="5"/>
            </a:pPr>
            <a:r>
              <a:rPr lang="en-US" sz="1800" dirty="0"/>
              <a:t>Observe and be able to identify at least 20 species of wild birds. Prepare a field notebook, making a separate entry for each species, and record the following information from your field observations and other references. </a:t>
            </a:r>
          </a:p>
          <a:p>
            <a:pPr marL="685800" lvl="1" indent="-228600">
              <a:buFont typeface="+mj-lt"/>
              <a:buAutoNum type="alphaLcPeriod"/>
            </a:pPr>
            <a:r>
              <a:rPr lang="en-US" sz="1800" dirty="0"/>
              <a:t>Note the date and time.</a:t>
            </a:r>
          </a:p>
          <a:p>
            <a:pPr marL="685800" lvl="1" indent="-228600">
              <a:buFont typeface="+mj-lt"/>
              <a:buAutoNum type="alphaLcPeriod"/>
            </a:pPr>
            <a:r>
              <a:rPr lang="en-US" sz="1800" dirty="0"/>
              <a:t>Note the location and habitat.</a:t>
            </a:r>
          </a:p>
          <a:p>
            <a:pPr marL="685800" lvl="1" indent="-228600">
              <a:buFont typeface="+mj-lt"/>
              <a:buAutoNum type="alphaLcPeriod"/>
            </a:pPr>
            <a:r>
              <a:rPr lang="en-US" sz="1800" dirty="0"/>
              <a:t>Describe the bird's main feeding habitat and list two types of food that the bird is likely to eat.</a:t>
            </a:r>
          </a:p>
          <a:p>
            <a:pPr marL="685800" lvl="1" indent="-228600">
              <a:buFont typeface="+mj-lt"/>
              <a:buAutoNum type="alphaLcPeriod"/>
            </a:pPr>
            <a:r>
              <a:rPr lang="en-US" sz="1800" dirty="0"/>
              <a:t>Note whether the bird is a migrant or a summer, winter, or year-round resident of your area.</a:t>
            </a:r>
          </a:p>
          <a:p>
            <a:pPr marL="0" indent="0">
              <a:buNone/>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spTree>
    <p:extLst>
      <p:ext uri="{BB962C8B-B14F-4D97-AF65-F5344CB8AC3E}">
        <p14:creationId xmlns:p14="http://schemas.microsoft.com/office/powerpoint/2010/main" val="39979752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smtClean="0"/>
              <a:t>to Identify Birds</a:t>
            </a:r>
            <a:endParaRPr lang="en-US" dirty="0"/>
          </a:p>
        </p:txBody>
      </p:sp>
      <p:sp>
        <p:nvSpPr>
          <p:cNvPr id="3" name="Content Placeholder 2"/>
          <p:cNvSpPr>
            <a:spLocks noGrp="1"/>
          </p:cNvSpPr>
          <p:nvPr>
            <p:ph sz="half" idx="1"/>
          </p:nvPr>
        </p:nvSpPr>
        <p:spPr/>
        <p:txBody>
          <a:bodyPr>
            <a:normAutofit fontScale="62500" lnSpcReduction="20000"/>
          </a:bodyPr>
          <a:lstStyle/>
          <a:p>
            <a:r>
              <a:rPr lang="en-US" dirty="0" smtClean="0"/>
              <a:t>When </a:t>
            </a:r>
            <a:r>
              <a:rPr lang="en-US" dirty="0"/>
              <a:t>you see a new bird, you will be tempted to grab </a:t>
            </a:r>
            <a:r>
              <a:rPr lang="en-US" dirty="0" smtClean="0"/>
              <a:t>your field </a:t>
            </a:r>
            <a:r>
              <a:rPr lang="en-US" dirty="0"/>
              <a:t>guide immediately and start paging through it, trying </a:t>
            </a:r>
            <a:r>
              <a:rPr lang="en-US" dirty="0" smtClean="0"/>
              <a:t>to find </a:t>
            </a:r>
            <a:r>
              <a:rPr lang="en-US" dirty="0"/>
              <a:t>a picture that matches what you see. </a:t>
            </a:r>
            <a:endParaRPr lang="en-US" dirty="0" smtClean="0"/>
          </a:p>
          <a:p>
            <a:r>
              <a:rPr lang="en-US" dirty="0" smtClean="0"/>
              <a:t>Don’t</a:t>
            </a:r>
            <a:r>
              <a:rPr lang="en-US" dirty="0"/>
              <a:t>. The best </a:t>
            </a:r>
            <a:r>
              <a:rPr lang="en-US" dirty="0" smtClean="0"/>
              <a:t>thing to </a:t>
            </a:r>
            <a:r>
              <a:rPr lang="en-US" dirty="0"/>
              <a:t>do is study the bird a while, carefully looking for field marks.</a:t>
            </a:r>
          </a:p>
          <a:p>
            <a:r>
              <a:rPr lang="en-US" dirty="0" smtClean="0"/>
              <a:t>Field </a:t>
            </a:r>
            <a:r>
              <a:rPr lang="en-US" dirty="0"/>
              <a:t>marks are the distinctive stripes, spots, patterns, colors, and highlights that birds have in such abundance and variety. </a:t>
            </a:r>
            <a:endParaRPr lang="en-US" dirty="0" smtClean="0"/>
          </a:p>
          <a:p>
            <a:r>
              <a:rPr lang="en-US" dirty="0" smtClean="0"/>
              <a:t>Birds </a:t>
            </a:r>
            <a:r>
              <a:rPr lang="en-US" dirty="0"/>
              <a:t>developed these patterns for many reasons, but one way they use some of these markings is to recognize members of their own </a:t>
            </a:r>
            <a:r>
              <a:rPr lang="en-US" dirty="0" smtClean="0"/>
              <a:t>species and </a:t>
            </a:r>
            <a:r>
              <a:rPr lang="en-US" dirty="0"/>
              <a:t>bird watchers can use them for the same purpose.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676400"/>
            <a:ext cx="4038600" cy="2019300"/>
          </a:xfrm>
        </p:spPr>
      </p:pic>
    </p:spTree>
    <p:extLst>
      <p:ext uri="{BB962C8B-B14F-4D97-AF65-F5344CB8AC3E}">
        <p14:creationId xmlns:p14="http://schemas.microsoft.com/office/powerpoint/2010/main" val="4045645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Field Marks of the </a:t>
            </a:r>
            <a:r>
              <a:rPr lang="en-US" dirty="0" smtClean="0"/>
              <a:t>Head</a:t>
            </a:r>
            <a:endParaRPr lang="en-US" dirty="0"/>
          </a:p>
        </p:txBody>
      </p:sp>
      <p:sp>
        <p:nvSpPr>
          <p:cNvPr id="3" name="Content Placeholder 2"/>
          <p:cNvSpPr>
            <a:spLocks noGrp="1"/>
          </p:cNvSpPr>
          <p:nvPr>
            <p:ph sz="half" idx="1"/>
          </p:nvPr>
        </p:nvSpPr>
        <p:spPr>
          <a:xfrm>
            <a:off x="457200" y="1600200"/>
            <a:ext cx="4648200" cy="5181600"/>
          </a:xfrm>
        </p:spPr>
        <p:txBody>
          <a:bodyPr>
            <a:normAutofit fontScale="62500" lnSpcReduction="20000"/>
          </a:bodyPr>
          <a:lstStyle/>
          <a:p>
            <a:r>
              <a:rPr lang="en-US" dirty="0"/>
              <a:t>You’ve probably already taken a close look at your mystery bird’s head by now, if only to note its beak shape as a clue to its group. </a:t>
            </a:r>
            <a:endParaRPr lang="en-US" dirty="0" smtClean="0"/>
          </a:p>
          <a:p>
            <a:r>
              <a:rPr lang="en-US" dirty="0" smtClean="0"/>
              <a:t>Make </a:t>
            </a:r>
            <a:r>
              <a:rPr lang="en-US" dirty="0"/>
              <a:t>it a habit to note these useful field marks as well (listed clockwise starting from the eyebrow stripe):</a:t>
            </a:r>
          </a:p>
          <a:p>
            <a:pPr lvl="1"/>
            <a:r>
              <a:rPr lang="en-US" b="1" dirty="0"/>
              <a:t>Eyebrow stripe</a:t>
            </a:r>
            <a:r>
              <a:rPr lang="en-US" dirty="0"/>
              <a:t> (or </a:t>
            </a:r>
            <a:r>
              <a:rPr lang="en-US" b="1" dirty="0" err="1"/>
              <a:t>superciliary</a:t>
            </a:r>
            <a:r>
              <a:rPr lang="en-US" dirty="0"/>
              <a:t>, line </a:t>
            </a:r>
            <a:r>
              <a:rPr lang="en-US" i="1" dirty="0"/>
              <a:t>over</a:t>
            </a:r>
            <a:r>
              <a:rPr lang="en-US" dirty="0"/>
              <a:t> the eye)</a:t>
            </a:r>
          </a:p>
          <a:p>
            <a:pPr lvl="1"/>
            <a:r>
              <a:rPr lang="en-US" b="1" dirty="0" err="1"/>
              <a:t>Eyeline</a:t>
            </a:r>
            <a:r>
              <a:rPr lang="en-US" dirty="0"/>
              <a:t> (line </a:t>
            </a:r>
            <a:r>
              <a:rPr lang="en-US" i="1" dirty="0"/>
              <a:t>through</a:t>
            </a:r>
            <a:r>
              <a:rPr lang="en-US" dirty="0"/>
              <a:t> the eye)</a:t>
            </a:r>
          </a:p>
          <a:p>
            <a:pPr lvl="1"/>
            <a:r>
              <a:rPr lang="en-US" b="1" dirty="0"/>
              <a:t>Whisker mark</a:t>
            </a:r>
            <a:r>
              <a:rPr lang="en-US" dirty="0"/>
              <a:t> (also called mustache or </a:t>
            </a:r>
            <a:r>
              <a:rPr lang="en-US" b="1" dirty="0"/>
              <a:t>malar stripe</a:t>
            </a:r>
            <a:r>
              <a:rPr lang="en-US" dirty="0"/>
              <a:t>)</a:t>
            </a:r>
          </a:p>
          <a:p>
            <a:pPr lvl="1"/>
            <a:r>
              <a:rPr lang="en-US" dirty="0"/>
              <a:t>Throat patch</a:t>
            </a:r>
          </a:p>
          <a:p>
            <a:pPr lvl="1"/>
            <a:r>
              <a:rPr lang="en-US" dirty="0"/>
              <a:t>Color of upper and lower beak</a:t>
            </a:r>
          </a:p>
          <a:p>
            <a:pPr lvl="1"/>
            <a:r>
              <a:rPr lang="en-US" dirty="0"/>
              <a:t>Color of the </a:t>
            </a:r>
            <a:r>
              <a:rPr lang="en-US" b="1" dirty="0"/>
              <a:t>lore</a:t>
            </a:r>
            <a:r>
              <a:rPr lang="en-US" dirty="0"/>
              <a:t> (area between base of beak and eye)</a:t>
            </a:r>
          </a:p>
          <a:p>
            <a:pPr lvl="1"/>
            <a:r>
              <a:rPr lang="en-US" dirty="0"/>
              <a:t>Crown stripe (stripe in the midline of the head)</a:t>
            </a:r>
          </a:p>
          <a:p>
            <a:pPr lvl="1"/>
            <a:r>
              <a:rPr lang="en-US" dirty="0" err="1"/>
              <a:t>Eyering</a:t>
            </a:r>
            <a:r>
              <a:rPr lang="en-US" dirty="0"/>
              <a:t> (ring of color around eye)</a:t>
            </a:r>
          </a:p>
          <a:p>
            <a:pPr lvl="1"/>
            <a:r>
              <a:rPr lang="en-US" dirty="0"/>
              <a:t>Presence or absence of crest</a:t>
            </a:r>
          </a:p>
          <a:p>
            <a:pPr lvl="1"/>
            <a:r>
              <a:rPr lang="en-US" dirty="0"/>
              <a:t>The color of the eye itself (</a:t>
            </a:r>
            <a:r>
              <a:rPr lang="en-US" b="1" dirty="0"/>
              <a:t>iris</a:t>
            </a:r>
            <a:r>
              <a:rPr lang="en-US" dirty="0"/>
              <a:t>) can also be very useful</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09711" y="1600200"/>
            <a:ext cx="2715577" cy="4525963"/>
          </a:xfrm>
        </p:spPr>
      </p:pic>
    </p:spTree>
    <p:extLst>
      <p:ext uri="{BB962C8B-B14F-4D97-AF65-F5344CB8AC3E}">
        <p14:creationId xmlns:p14="http://schemas.microsoft.com/office/powerpoint/2010/main" val="3693774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Field Marks of the </a:t>
            </a:r>
            <a:r>
              <a:rPr lang="en-US" dirty="0" smtClean="0"/>
              <a:t>Wing</a:t>
            </a:r>
            <a:endParaRPr lang="en-US" dirty="0"/>
          </a:p>
        </p:txBody>
      </p:sp>
      <p:sp>
        <p:nvSpPr>
          <p:cNvPr id="3" name="Content Placeholder 2"/>
          <p:cNvSpPr>
            <a:spLocks noGrp="1"/>
          </p:cNvSpPr>
          <p:nvPr>
            <p:ph sz="half" idx="1"/>
          </p:nvPr>
        </p:nvSpPr>
        <p:spPr>
          <a:xfrm>
            <a:off x="228600" y="1600200"/>
            <a:ext cx="5791200" cy="5257800"/>
          </a:xfrm>
        </p:spPr>
        <p:txBody>
          <a:bodyPr>
            <a:normAutofit fontScale="62500" lnSpcReduction="20000"/>
          </a:bodyPr>
          <a:lstStyle/>
          <a:p>
            <a:r>
              <a:rPr lang="en-US" dirty="0"/>
              <a:t>Birds’ wings are another great place to pick up clues to a bird’s identity. </a:t>
            </a:r>
            <a:endParaRPr lang="en-US" dirty="0" smtClean="0"/>
          </a:p>
          <a:p>
            <a:r>
              <a:rPr lang="en-US" dirty="0" smtClean="0"/>
              <a:t>In </a:t>
            </a:r>
            <a:r>
              <a:rPr lang="en-US" dirty="0"/>
              <a:t>a few groups, including warblers and vireos, wing markings can give you a positive identification even if the bird has molted out of its colorful breeding plumage. </a:t>
            </a:r>
            <a:endParaRPr lang="en-US" dirty="0" smtClean="0"/>
          </a:p>
          <a:p>
            <a:r>
              <a:rPr lang="en-US" dirty="0" smtClean="0"/>
              <a:t>In </a:t>
            </a:r>
            <a:r>
              <a:rPr lang="en-US" dirty="0"/>
              <a:t>other groups, such as flycatchers and sparrows, the absence of wing markings may be important. </a:t>
            </a:r>
            <a:endParaRPr lang="en-US" dirty="0" smtClean="0"/>
          </a:p>
          <a:p>
            <a:r>
              <a:rPr lang="en-US" dirty="0" smtClean="0"/>
              <a:t>Ducks</a:t>
            </a:r>
            <a:r>
              <a:rPr lang="en-US" dirty="0"/>
              <a:t>, shorebirds, raptors, among others, often show distinctive markings in flight, when their wings are spread and new feathers are exposed. </a:t>
            </a:r>
            <a:endParaRPr lang="en-US" dirty="0" smtClean="0"/>
          </a:p>
          <a:p>
            <a:r>
              <a:rPr lang="en-US" dirty="0" smtClean="0"/>
              <a:t>Keep </a:t>
            </a:r>
            <a:r>
              <a:rPr lang="en-US" dirty="0"/>
              <a:t>an eye out for these </a:t>
            </a:r>
            <a:r>
              <a:rPr lang="en-US" dirty="0" smtClean="0"/>
              <a:t>wing field </a:t>
            </a:r>
            <a:r>
              <a:rPr lang="en-US" dirty="0"/>
              <a:t>marks:</a:t>
            </a:r>
          </a:p>
          <a:p>
            <a:pPr lvl="1"/>
            <a:r>
              <a:rPr lang="en-US" b="1" dirty="0" err="1"/>
              <a:t>Wingbars</a:t>
            </a:r>
            <a:r>
              <a:rPr lang="en-US" dirty="0"/>
              <a:t> (stripes across the folded wing)</a:t>
            </a:r>
          </a:p>
          <a:p>
            <a:pPr lvl="1"/>
            <a:r>
              <a:rPr lang="en-US" dirty="0"/>
              <a:t>Wing patches (blocks of color on the wing)</a:t>
            </a:r>
          </a:p>
          <a:p>
            <a:pPr lvl="1"/>
            <a:r>
              <a:rPr lang="en-US" dirty="0"/>
              <a:t>Wing lining (the feathers covering the underside of the wing)</a:t>
            </a:r>
          </a:p>
          <a:p>
            <a:pPr lvl="1"/>
            <a:r>
              <a:rPr lang="en-US" b="1" dirty="0"/>
              <a:t>Primaries</a:t>
            </a:r>
            <a:r>
              <a:rPr lang="en-US" dirty="0"/>
              <a:t> (the long flight feathers on the outer half of the wing)</a:t>
            </a:r>
          </a:p>
          <a:p>
            <a:pPr lvl="1"/>
            <a:r>
              <a:rPr lang="en-US" b="1" dirty="0" err="1"/>
              <a:t>Secondaries</a:t>
            </a:r>
            <a:r>
              <a:rPr lang="en-US" dirty="0"/>
              <a:t> (the flight feathers on the inner half of the wing)</a:t>
            </a:r>
          </a:p>
          <a:p>
            <a:pPr lvl="1"/>
            <a:r>
              <a:rPr lang="en-US" b="1" dirty="0"/>
              <a:t>Speculum</a:t>
            </a:r>
            <a:r>
              <a:rPr lang="en-US" dirty="0"/>
              <a:t> (the patch of colored </a:t>
            </a:r>
            <a:r>
              <a:rPr lang="en-US" dirty="0" err="1"/>
              <a:t>secondaries</a:t>
            </a:r>
            <a:r>
              <a:rPr lang="en-US" dirty="0"/>
              <a:t> that helps identify many ducks)</a:t>
            </a:r>
          </a:p>
          <a:p>
            <a:pPr lvl="1"/>
            <a:r>
              <a:rPr lang="en-US" dirty="0"/>
              <a:t>Wing tips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767681"/>
            <a:ext cx="2857500" cy="2095500"/>
          </a:xfrm>
        </p:spPr>
      </p:pic>
    </p:spTree>
    <p:extLst>
      <p:ext uri="{BB962C8B-B14F-4D97-AF65-F5344CB8AC3E}">
        <p14:creationId xmlns:p14="http://schemas.microsoft.com/office/powerpoint/2010/main" val="270365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304800"/>
            <a:ext cx="6858000" cy="715963"/>
          </a:xfrm>
        </p:spPr>
        <p:txBody>
          <a:bodyPr>
            <a:normAutofit fontScale="90000"/>
          </a:bodyPr>
          <a:lstStyle/>
          <a:p>
            <a:pPr algn="l"/>
            <a:r>
              <a:rPr lang="en-US" sz="3600" dirty="0" smtClean="0">
                <a:solidFill>
                  <a:srgbClr val="4D4D4D"/>
                </a:solidFill>
              </a:rPr>
              <a:t>Bird Study Merit Badge Requirements</a:t>
            </a:r>
            <a:endParaRPr lang="en-US" sz="3600" dirty="0">
              <a:solidFill>
                <a:srgbClr val="4D4D4D"/>
              </a:solidFill>
            </a:endParaRPr>
          </a:p>
        </p:txBody>
      </p:sp>
      <p:sp>
        <p:nvSpPr>
          <p:cNvPr id="4" name="TextBox 3"/>
          <p:cNvSpPr txBox="1"/>
          <p:nvPr/>
        </p:nvSpPr>
        <p:spPr>
          <a:xfrm>
            <a:off x="2057400" y="1031649"/>
            <a:ext cx="6629400" cy="3970318"/>
          </a:xfrm>
          <a:prstGeom prst="rect">
            <a:avLst/>
          </a:prstGeom>
          <a:noFill/>
        </p:spPr>
        <p:txBody>
          <a:bodyPr wrap="square" rtlCol="0">
            <a:spAutoFit/>
          </a:bodyPr>
          <a:lstStyle/>
          <a:p>
            <a:pPr marL="342900" indent="-342900">
              <a:buFont typeface="+mj-lt"/>
              <a:buAutoNum type="arabicPeriod" startAt="6"/>
            </a:pPr>
            <a:r>
              <a:rPr lang="en-US" dirty="0"/>
              <a:t>Describe to your counselor how certain orders of birds are uniquely adapted to a specific habitat. In your description, include characteristics such as the size and shape of the following:</a:t>
            </a:r>
          </a:p>
          <a:p>
            <a:pPr marL="800100" lvl="1" indent="-342900">
              <a:buFont typeface="+mj-lt"/>
              <a:buAutoNum type="alphaLcPeriod"/>
            </a:pPr>
            <a:r>
              <a:rPr lang="en-US" dirty="0"/>
              <a:t>Beak</a:t>
            </a:r>
          </a:p>
          <a:p>
            <a:pPr marL="800100" lvl="1" indent="-342900">
              <a:buFont typeface="+mj-lt"/>
              <a:buAutoNum type="alphaLcPeriod"/>
            </a:pPr>
            <a:r>
              <a:rPr lang="en-US" dirty="0"/>
              <a:t>Body</a:t>
            </a:r>
          </a:p>
          <a:p>
            <a:pPr marL="800100" lvl="1" indent="-342900">
              <a:buFont typeface="+mj-lt"/>
              <a:buAutoNum type="alphaLcPeriod"/>
            </a:pPr>
            <a:r>
              <a:rPr lang="en-US" dirty="0"/>
              <a:t>Leg and foot</a:t>
            </a:r>
          </a:p>
          <a:p>
            <a:pPr marL="800100" lvl="1" indent="-342900">
              <a:buFont typeface="+mj-lt"/>
              <a:buAutoNum type="alphaLcPeriod"/>
            </a:pPr>
            <a:r>
              <a:rPr lang="en-US" dirty="0"/>
              <a:t>Feathers/plumage</a:t>
            </a:r>
          </a:p>
          <a:p>
            <a:pPr marL="457200" indent="-457200">
              <a:buFont typeface="+mj-lt"/>
              <a:buAutoNum type="arabicPeriod" startAt="7"/>
            </a:pPr>
            <a:r>
              <a:rPr lang="en-US" dirty="0"/>
              <a:t>Explain the function of a bird's song. Be able to identify five of the 20 species in your field notebook by song or call alone. Explain the difference between songs and calls. For each of these five species, enter a description of the song or call, and note the behavior of the bird making the sound. Note why you think the bird was making the call or song that you heard.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37073265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 Shapes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One </a:t>
            </a:r>
            <a:r>
              <a:rPr lang="en-US" dirty="0"/>
              <a:t>of the most important clues for bird identification is </a:t>
            </a:r>
            <a:r>
              <a:rPr lang="en-US" dirty="0" smtClean="0"/>
              <a:t>the overall </a:t>
            </a:r>
            <a:r>
              <a:rPr lang="en-US" dirty="0"/>
              <a:t>shape of a bird’s body. </a:t>
            </a:r>
            <a:endParaRPr lang="en-US" dirty="0" smtClean="0"/>
          </a:p>
          <a:p>
            <a:r>
              <a:rPr lang="en-US" dirty="0" smtClean="0"/>
              <a:t>A </a:t>
            </a:r>
            <a:r>
              <a:rPr lang="en-US" dirty="0"/>
              <a:t>wood thrush and a </a:t>
            </a:r>
            <a:r>
              <a:rPr lang="en-US" dirty="0" smtClean="0"/>
              <a:t>brown thrasher</a:t>
            </a:r>
            <a:r>
              <a:rPr lang="en-US" dirty="0"/>
              <a:t>, for instance, are colored much the same—rusty </a:t>
            </a:r>
            <a:r>
              <a:rPr lang="en-US" dirty="0" smtClean="0"/>
              <a:t>brown on </a:t>
            </a:r>
            <a:r>
              <a:rPr lang="en-US" dirty="0"/>
              <a:t>top, with a white breast spotted in black. </a:t>
            </a:r>
            <a:endParaRPr lang="en-US" dirty="0" smtClean="0"/>
          </a:p>
          <a:p>
            <a:pPr lvl="1"/>
            <a:r>
              <a:rPr lang="en-US" dirty="0" smtClean="0"/>
              <a:t>But </a:t>
            </a:r>
            <a:r>
              <a:rPr lang="en-US" dirty="0"/>
              <a:t>the thrush </a:t>
            </a:r>
            <a:r>
              <a:rPr lang="en-US" dirty="0" smtClean="0"/>
              <a:t>is plump</a:t>
            </a:r>
            <a:r>
              <a:rPr lang="en-US" dirty="0"/>
              <a:t>, with a fairly short tail and a short beak. </a:t>
            </a:r>
            <a:endParaRPr lang="en-US" dirty="0" smtClean="0"/>
          </a:p>
          <a:p>
            <a:pPr lvl="1"/>
            <a:r>
              <a:rPr lang="en-US" dirty="0" smtClean="0"/>
              <a:t>The </a:t>
            </a:r>
            <a:r>
              <a:rPr lang="en-US" dirty="0"/>
              <a:t>thrasher </a:t>
            </a:r>
            <a:r>
              <a:rPr lang="en-US" dirty="0" smtClean="0"/>
              <a:t>is slender </a:t>
            </a:r>
            <a:r>
              <a:rPr lang="en-US" dirty="0"/>
              <a:t>and slinky, with a long tail and a long, pointed beak</a:t>
            </a:r>
            <a:r>
              <a:rPr lang="en-US" dirty="0" smtClean="0"/>
              <a:t>.</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4400" y="1752600"/>
            <a:ext cx="4038600" cy="2551998"/>
          </a:xfrm>
        </p:spPr>
      </p:pic>
    </p:spTree>
    <p:extLst>
      <p:ext uri="{BB962C8B-B14F-4D97-AF65-F5344CB8AC3E}">
        <p14:creationId xmlns:p14="http://schemas.microsoft.com/office/powerpoint/2010/main" val="384536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Colors and Patterns</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t>Colors </a:t>
            </a:r>
            <a:r>
              <a:rPr lang="en-US" dirty="0"/>
              <a:t>can be an important clue to a bird’s identity.</a:t>
            </a:r>
          </a:p>
          <a:p>
            <a:r>
              <a:rPr lang="en-US" dirty="0" smtClean="0"/>
              <a:t>Hummingbirds </a:t>
            </a:r>
            <a:r>
              <a:rPr lang="en-US" dirty="0"/>
              <a:t>have brilliant, metallic colors, but only if </a:t>
            </a:r>
            <a:r>
              <a:rPr lang="en-US" dirty="0" smtClean="0"/>
              <a:t>the sun </a:t>
            </a:r>
            <a:r>
              <a:rPr lang="en-US" dirty="0"/>
              <a:t>hits them just </a:t>
            </a:r>
            <a:r>
              <a:rPr lang="en-US" dirty="0" smtClean="0"/>
              <a:t>right; otherwise</a:t>
            </a:r>
            <a:r>
              <a:rPr lang="en-US" dirty="0"/>
              <a:t>, they can look black. </a:t>
            </a:r>
            <a:endParaRPr lang="en-US" dirty="0" smtClean="0"/>
          </a:p>
          <a:p>
            <a:r>
              <a:rPr lang="en-US" dirty="0" smtClean="0"/>
              <a:t>The same </a:t>
            </a:r>
            <a:r>
              <a:rPr lang="en-US" dirty="0"/>
              <a:t>can happen with many dark blue birds, such as </a:t>
            </a:r>
            <a:r>
              <a:rPr lang="en-US" dirty="0" smtClean="0"/>
              <a:t>indigo buntings</a:t>
            </a:r>
            <a:r>
              <a:rPr lang="en-US" dirty="0"/>
              <a:t>. </a:t>
            </a:r>
            <a:endParaRPr lang="en-US" dirty="0" smtClean="0"/>
          </a:p>
          <a:p>
            <a:r>
              <a:rPr lang="en-US" dirty="0" smtClean="0"/>
              <a:t>You </a:t>
            </a:r>
            <a:r>
              <a:rPr lang="en-US" dirty="0"/>
              <a:t>should also remember that as a </a:t>
            </a:r>
            <a:r>
              <a:rPr lang="en-US" dirty="0" smtClean="0"/>
              <a:t>bird’s feathers </a:t>
            </a:r>
            <a:r>
              <a:rPr lang="en-US" dirty="0"/>
              <a:t>get old and worn through the year</a:t>
            </a:r>
            <a:r>
              <a:rPr lang="en-US" dirty="0" smtClean="0"/>
              <a:t>, they </a:t>
            </a:r>
            <a:r>
              <a:rPr lang="en-US" dirty="0"/>
              <a:t>often become less colorful. </a:t>
            </a:r>
            <a:endParaRPr lang="en-US" dirty="0" smtClean="0"/>
          </a:p>
          <a:p>
            <a:r>
              <a:rPr lang="en-US" dirty="0" smtClean="0"/>
              <a:t>Do not expect </a:t>
            </a:r>
            <a:r>
              <a:rPr lang="en-US" dirty="0"/>
              <a:t>every bird you find to </a:t>
            </a:r>
            <a:r>
              <a:rPr lang="en-US" dirty="0" smtClean="0"/>
              <a:t>exactly match </a:t>
            </a:r>
            <a:r>
              <a:rPr lang="en-US" dirty="0"/>
              <a:t>its picture in your field guide.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38798" y="1295400"/>
            <a:ext cx="3653283" cy="5485281"/>
          </a:xfrm>
        </p:spPr>
      </p:pic>
    </p:spTree>
    <p:extLst>
      <p:ext uri="{BB962C8B-B14F-4D97-AF65-F5344CB8AC3E}">
        <p14:creationId xmlns:p14="http://schemas.microsoft.com/office/powerpoint/2010/main" val="1237133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Notebook</a:t>
            </a:r>
            <a:endParaRPr lang="en-US" dirty="0"/>
          </a:p>
        </p:txBody>
      </p:sp>
      <p:sp>
        <p:nvSpPr>
          <p:cNvPr id="3" name="Content Placeholder 2"/>
          <p:cNvSpPr>
            <a:spLocks noGrp="1"/>
          </p:cNvSpPr>
          <p:nvPr>
            <p:ph sz="half" idx="1"/>
          </p:nvPr>
        </p:nvSpPr>
        <p:spPr>
          <a:xfrm>
            <a:off x="228600" y="1600200"/>
            <a:ext cx="4267200" cy="5105400"/>
          </a:xfrm>
        </p:spPr>
        <p:txBody>
          <a:bodyPr>
            <a:normAutofit fontScale="62500" lnSpcReduction="20000"/>
          </a:bodyPr>
          <a:lstStyle/>
          <a:p>
            <a:r>
              <a:rPr lang="en-US" dirty="0" smtClean="0"/>
              <a:t>The </a:t>
            </a:r>
            <a:r>
              <a:rPr lang="en-US" dirty="0"/>
              <a:t>field notebook </a:t>
            </a:r>
            <a:r>
              <a:rPr lang="en-US" dirty="0" smtClean="0"/>
              <a:t>can </a:t>
            </a:r>
            <a:r>
              <a:rPr lang="en-US" dirty="0"/>
              <a:t>be used as a bird identification learning tool. </a:t>
            </a:r>
            <a:endParaRPr lang="en-US" dirty="0" smtClean="0"/>
          </a:p>
          <a:p>
            <a:r>
              <a:rPr lang="en-US" dirty="0" smtClean="0"/>
              <a:t>Many </a:t>
            </a:r>
            <a:r>
              <a:rPr lang="en-US" dirty="0"/>
              <a:t>of the birds that </a:t>
            </a:r>
            <a:r>
              <a:rPr lang="en-US" dirty="0" smtClean="0"/>
              <a:t>you </a:t>
            </a:r>
            <a:r>
              <a:rPr lang="en-US" dirty="0"/>
              <a:t>see will not allow close approach or perch cooperatively in the open so that you can observe them easily. </a:t>
            </a:r>
            <a:endParaRPr lang="en-US" dirty="0" smtClean="0"/>
          </a:p>
          <a:p>
            <a:r>
              <a:rPr lang="en-US" dirty="0" smtClean="0"/>
              <a:t>Frequently</a:t>
            </a:r>
            <a:r>
              <a:rPr lang="en-US" dirty="0"/>
              <a:t>, you will have to make identifications quickly, based on fleeting or distant views. </a:t>
            </a:r>
            <a:endParaRPr lang="en-US" dirty="0" smtClean="0"/>
          </a:p>
          <a:p>
            <a:r>
              <a:rPr lang="en-US" dirty="0" smtClean="0"/>
              <a:t>Keeping </a:t>
            </a:r>
            <a:r>
              <a:rPr lang="en-US" dirty="0"/>
              <a:t>a field notebook will help you to make systematic, detailed observations of birds in the field. </a:t>
            </a:r>
            <a:endParaRPr lang="en-US" dirty="0" smtClean="0"/>
          </a:p>
          <a:p>
            <a:r>
              <a:rPr lang="en-US" dirty="0" smtClean="0"/>
              <a:t>The </a:t>
            </a:r>
            <a:r>
              <a:rPr lang="en-US" dirty="0"/>
              <a:t>mere act of writing your observations down will help you to memorize important field marks, and the notebook will provide you with a quick reference for common species. </a:t>
            </a:r>
            <a:endParaRPr lang="en-US" dirty="0" smtClean="0"/>
          </a:p>
          <a:p>
            <a:r>
              <a:rPr lang="en-US" dirty="0" smtClean="0"/>
              <a:t>The </a:t>
            </a:r>
            <a:r>
              <a:rPr lang="en-US" dirty="0"/>
              <a:t>discipline of keeping careful field notes is a basic skill for all biologists which will serve you well in the future.</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4400" y="1600200"/>
            <a:ext cx="4038600" cy="2790305"/>
          </a:xfrm>
        </p:spPr>
      </p:pic>
    </p:spTree>
    <p:extLst>
      <p:ext uri="{BB962C8B-B14F-4D97-AF65-F5344CB8AC3E}">
        <p14:creationId xmlns:p14="http://schemas.microsoft.com/office/powerpoint/2010/main" val="3321645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Notebook</a:t>
            </a:r>
            <a:endParaRPr lang="en-US" dirty="0"/>
          </a:p>
        </p:txBody>
      </p:sp>
      <p:sp>
        <p:nvSpPr>
          <p:cNvPr id="3" name="Content Placeholder 2"/>
          <p:cNvSpPr>
            <a:spLocks noGrp="1"/>
          </p:cNvSpPr>
          <p:nvPr>
            <p:ph sz="half" idx="1"/>
          </p:nvPr>
        </p:nvSpPr>
        <p:spPr>
          <a:xfrm>
            <a:off x="152400" y="1600200"/>
            <a:ext cx="4343400" cy="5105400"/>
          </a:xfrm>
        </p:spPr>
        <p:txBody>
          <a:bodyPr>
            <a:normAutofit fontScale="62500" lnSpcReduction="20000"/>
          </a:bodyPr>
          <a:lstStyle/>
          <a:p>
            <a:r>
              <a:rPr lang="en-US" dirty="0"/>
              <a:t>You can record your notes into any size or style of notebook that you wish. </a:t>
            </a:r>
            <a:endParaRPr lang="en-US" dirty="0" smtClean="0"/>
          </a:p>
          <a:p>
            <a:r>
              <a:rPr lang="en-US" dirty="0" smtClean="0"/>
              <a:t>You </a:t>
            </a:r>
            <a:r>
              <a:rPr lang="en-US" dirty="0"/>
              <a:t>should record notes directly into your notebook while you are in the field. </a:t>
            </a:r>
            <a:endParaRPr lang="en-US" dirty="0" smtClean="0"/>
          </a:p>
          <a:p>
            <a:r>
              <a:rPr lang="en-US" dirty="0" smtClean="0"/>
              <a:t>You </a:t>
            </a:r>
            <a:r>
              <a:rPr lang="en-US" dirty="0"/>
              <a:t>should record notes either in pencil or permanent ink. </a:t>
            </a:r>
            <a:endParaRPr lang="en-US" dirty="0" smtClean="0"/>
          </a:p>
          <a:p>
            <a:r>
              <a:rPr lang="en-US" dirty="0" smtClean="0"/>
              <a:t>Sketches </a:t>
            </a:r>
            <a:r>
              <a:rPr lang="en-US" dirty="0"/>
              <a:t>greatly improve field notes. </a:t>
            </a:r>
            <a:endParaRPr lang="en-US" dirty="0" smtClean="0"/>
          </a:p>
          <a:p>
            <a:pPr lvl="1"/>
            <a:r>
              <a:rPr lang="en-US" dirty="0" smtClean="0"/>
              <a:t>It </a:t>
            </a:r>
            <a:r>
              <a:rPr lang="en-US" dirty="0"/>
              <a:t>is usually faster and easier to describe a bird by drawing it than by describing it in words. </a:t>
            </a:r>
            <a:endParaRPr lang="en-US" dirty="0" smtClean="0"/>
          </a:p>
          <a:p>
            <a:pPr lvl="1"/>
            <a:r>
              <a:rPr lang="en-US" dirty="0" smtClean="0"/>
              <a:t>Simple </a:t>
            </a:r>
            <a:r>
              <a:rPr lang="en-US" dirty="0"/>
              <a:t>drawings by connecting two ovals, one for the head and the other for the body can be used to place field marks (e.g. wing bars, eye ring). </a:t>
            </a:r>
          </a:p>
          <a:p>
            <a:r>
              <a:rPr lang="en-US" dirty="0" smtClean="0"/>
              <a:t>Organize your notebook into </a:t>
            </a:r>
            <a:r>
              <a:rPr lang="en-US" dirty="0"/>
              <a:t>three categories each time you go into the field: a daily journal, a species list, and identification notes for individual species. </a:t>
            </a:r>
          </a:p>
        </p:txBody>
      </p:sp>
      <p:pic>
        <p:nvPicPr>
          <p:cNvPr id="6" name="Content Placeholder 5"/>
          <p:cNvPicPr>
            <a:picLocks noGrp="1" noChangeAspect="1"/>
          </p:cNvPicPr>
          <p:nvPr>
            <p:ph sz="half" idx="2"/>
          </p:nvPr>
        </p:nvPicPr>
        <p:blipFill>
          <a:blip r:embed="rId2"/>
          <a:stretch>
            <a:fillRect/>
          </a:stretch>
        </p:blipFill>
        <p:spPr>
          <a:xfrm>
            <a:off x="4724400" y="1600200"/>
            <a:ext cx="4038600" cy="4038600"/>
          </a:xfrm>
          <a:prstGeom prst="rect">
            <a:avLst/>
          </a:prstGeom>
        </p:spPr>
      </p:pic>
    </p:spTree>
    <p:extLst>
      <p:ext uri="{BB962C8B-B14F-4D97-AF65-F5344CB8AC3E}">
        <p14:creationId xmlns:p14="http://schemas.microsoft.com/office/powerpoint/2010/main" val="2978738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Field Notebook</a:t>
            </a:r>
            <a:endParaRPr lang="en-US"/>
          </a:p>
        </p:txBody>
      </p:sp>
      <p:sp>
        <p:nvSpPr>
          <p:cNvPr id="3" name="Content Placeholder 2"/>
          <p:cNvSpPr>
            <a:spLocks noGrp="1"/>
          </p:cNvSpPr>
          <p:nvPr>
            <p:ph sz="half" idx="1"/>
          </p:nvPr>
        </p:nvSpPr>
        <p:spPr/>
        <p:txBody>
          <a:bodyPr>
            <a:normAutofit lnSpcReduction="10000"/>
          </a:bodyPr>
          <a:lstStyle/>
          <a:p>
            <a:pPr marL="0" indent="0">
              <a:buNone/>
            </a:pPr>
            <a:r>
              <a:rPr lang="en-US" b="1" dirty="0" smtClean="0"/>
              <a:t>Daily </a:t>
            </a:r>
            <a:r>
              <a:rPr lang="en-US" b="1" dirty="0"/>
              <a:t>Journal</a:t>
            </a:r>
          </a:p>
          <a:p>
            <a:r>
              <a:rPr lang="en-US" dirty="0"/>
              <a:t>For each trip into the field, you should make a separate entry. </a:t>
            </a:r>
            <a:endParaRPr lang="en-US" dirty="0" smtClean="0"/>
          </a:p>
          <a:p>
            <a:r>
              <a:rPr lang="en-US" dirty="0" smtClean="0"/>
              <a:t>Include </a:t>
            </a:r>
            <a:r>
              <a:rPr lang="en-US" dirty="0"/>
              <a:t>the following:</a:t>
            </a:r>
          </a:p>
          <a:p>
            <a:pPr lvl="1"/>
            <a:r>
              <a:rPr lang="en-US" dirty="0"/>
              <a:t>Date and time of day</a:t>
            </a:r>
          </a:p>
          <a:p>
            <a:pPr lvl="1"/>
            <a:r>
              <a:rPr lang="en-US" dirty="0"/>
              <a:t>Name of the place visited</a:t>
            </a:r>
          </a:p>
          <a:p>
            <a:pPr lvl="1"/>
            <a:r>
              <a:rPr lang="en-US" dirty="0"/>
              <a:t>Weather conditions</a:t>
            </a:r>
          </a:p>
          <a:p>
            <a:pPr lvl="1"/>
            <a:r>
              <a:rPr lang="en-US" dirty="0"/>
              <a:t>Major habitats</a:t>
            </a:r>
          </a:p>
          <a:p>
            <a:pPr lvl="1"/>
            <a:r>
              <a:rPr lang="en-US" dirty="0"/>
              <a:t>Who was with </a:t>
            </a:r>
            <a:r>
              <a:rPr lang="en-US" dirty="0" smtClean="0"/>
              <a:t>you.</a:t>
            </a:r>
            <a:endParaRPr lang="en-US" dirty="0"/>
          </a:p>
        </p:txBody>
      </p:sp>
      <p:pic>
        <p:nvPicPr>
          <p:cNvPr id="6" name="Content Placeholder 5"/>
          <p:cNvPicPr>
            <a:picLocks noGrp="1" noChangeAspect="1"/>
          </p:cNvPicPr>
          <p:nvPr>
            <p:ph sz="half" idx="2"/>
          </p:nvPr>
        </p:nvPicPr>
        <p:blipFill>
          <a:blip r:embed="rId2"/>
          <a:stretch>
            <a:fillRect/>
          </a:stretch>
        </p:blipFill>
        <p:spPr>
          <a:xfrm>
            <a:off x="4648200" y="1610629"/>
            <a:ext cx="4038600" cy="4505104"/>
          </a:xfrm>
          <a:prstGeom prst="rect">
            <a:avLst/>
          </a:prstGeom>
        </p:spPr>
      </p:pic>
    </p:spTree>
    <p:extLst>
      <p:ext uri="{BB962C8B-B14F-4D97-AF65-F5344CB8AC3E}">
        <p14:creationId xmlns:p14="http://schemas.microsoft.com/office/powerpoint/2010/main" val="387883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Field Notebook</a:t>
            </a:r>
            <a:endParaRPr lang="en-US"/>
          </a:p>
        </p:txBody>
      </p:sp>
      <p:sp>
        <p:nvSpPr>
          <p:cNvPr id="3" name="Content Placeholder 2"/>
          <p:cNvSpPr>
            <a:spLocks noGrp="1"/>
          </p:cNvSpPr>
          <p:nvPr>
            <p:ph sz="half" idx="1"/>
          </p:nvPr>
        </p:nvSpPr>
        <p:spPr/>
        <p:txBody>
          <a:bodyPr>
            <a:normAutofit fontScale="92500" lnSpcReduction="20000"/>
          </a:bodyPr>
          <a:lstStyle/>
          <a:p>
            <a:pPr marL="0" indent="0">
              <a:buNone/>
            </a:pPr>
            <a:r>
              <a:rPr lang="en-US" b="1" dirty="0" smtClean="0"/>
              <a:t>Species </a:t>
            </a:r>
            <a:r>
              <a:rPr lang="en-US" b="1" dirty="0"/>
              <a:t>List</a:t>
            </a:r>
          </a:p>
          <a:p>
            <a:r>
              <a:rPr lang="en-US" dirty="0"/>
              <a:t>The species list section is a list of each of the species that you see on each trip noting your location and time. </a:t>
            </a:r>
            <a:endParaRPr lang="en-US" dirty="0" smtClean="0"/>
          </a:p>
          <a:p>
            <a:r>
              <a:rPr lang="en-US" dirty="0" smtClean="0"/>
              <a:t>You </a:t>
            </a:r>
            <a:r>
              <a:rPr lang="en-US" dirty="0"/>
              <a:t>can use either common names or scientific names and abbreviations are acceptable as long as they are clearly defined within the notebook</a:t>
            </a:r>
            <a:r>
              <a:rPr lang="en-US" dirty="0" smtClean="0"/>
              <a:t>.</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69839" y="1600200"/>
            <a:ext cx="3395321" cy="4525963"/>
          </a:xfrm>
        </p:spPr>
      </p:pic>
    </p:spTree>
    <p:extLst>
      <p:ext uri="{BB962C8B-B14F-4D97-AF65-F5344CB8AC3E}">
        <p14:creationId xmlns:p14="http://schemas.microsoft.com/office/powerpoint/2010/main" val="3412399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016" y="0"/>
            <a:ext cx="6858000" cy="990600"/>
          </a:xfrm>
        </p:spPr>
        <p:txBody>
          <a:bodyPr/>
          <a:lstStyle/>
          <a:p>
            <a:r>
              <a:rPr lang="en-US" dirty="0" smtClean="0"/>
              <a:t>Field Notebook</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b="1" dirty="0" smtClean="0"/>
              <a:t>Identification Notes</a:t>
            </a:r>
          </a:p>
          <a:p>
            <a:r>
              <a:rPr lang="en-US" dirty="0" smtClean="0"/>
              <a:t>Your </a:t>
            </a:r>
            <a:r>
              <a:rPr lang="en-US" dirty="0"/>
              <a:t>identification notes contain information on natural history, habitat, behavior, field markings, and </a:t>
            </a:r>
            <a:r>
              <a:rPr lang="en-US" dirty="0" smtClean="0"/>
              <a:t>sketches.</a:t>
            </a:r>
          </a:p>
          <a:p>
            <a:r>
              <a:rPr lang="en-US" dirty="0" smtClean="0"/>
              <a:t>Describe </a:t>
            </a:r>
            <a:r>
              <a:rPr lang="en-US" dirty="0"/>
              <a:t>anything distinctive about </a:t>
            </a:r>
            <a:r>
              <a:rPr lang="en-US" dirty="0" smtClean="0"/>
              <a:t>behavior.</a:t>
            </a:r>
          </a:p>
          <a:p>
            <a:pPr lvl="1"/>
            <a:r>
              <a:rPr lang="en-US" dirty="0" smtClean="0"/>
              <a:t>For </a:t>
            </a:r>
            <a:r>
              <a:rPr lang="en-US" dirty="0"/>
              <a:t>example, note where and how the bird forages, whether it flicks its tail, what sounds the bird makes, etc.</a:t>
            </a:r>
          </a:p>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86464" y="2074153"/>
            <a:ext cx="3962072" cy="3578056"/>
          </a:xfrm>
        </p:spPr>
      </p:pic>
    </p:spTree>
    <p:extLst>
      <p:ext uri="{BB962C8B-B14F-4D97-AF65-F5344CB8AC3E}">
        <p14:creationId xmlns:p14="http://schemas.microsoft.com/office/powerpoint/2010/main" val="2378987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6</a:t>
            </a:r>
            <a:endParaRPr lang="en-US" dirty="0"/>
          </a:p>
        </p:txBody>
      </p:sp>
      <p:sp>
        <p:nvSpPr>
          <p:cNvPr id="7" name="Content Placeholder 6"/>
          <p:cNvSpPr>
            <a:spLocks noGrp="1"/>
          </p:cNvSpPr>
          <p:nvPr>
            <p:ph idx="1"/>
          </p:nvPr>
        </p:nvSpPr>
        <p:spPr/>
        <p:txBody>
          <a:bodyPr>
            <a:normAutofit/>
          </a:bodyPr>
          <a:lstStyle/>
          <a:p>
            <a:pPr marL="457200" indent="-457200">
              <a:buFont typeface="+mj-lt"/>
              <a:buAutoNum type="arabicPeriod" startAt="6"/>
            </a:pPr>
            <a:r>
              <a:rPr lang="en-US" sz="1800" dirty="0"/>
              <a:t>Describe to your counselor how certain orders of birds are uniquely adapted to a specific habitat. In your description, include characteristics such as the size and shape of the following:</a:t>
            </a:r>
          </a:p>
          <a:p>
            <a:pPr marL="685800" lvl="1" indent="-228600">
              <a:buFont typeface="+mj-lt"/>
              <a:buAutoNum type="alphaLcPeriod"/>
            </a:pPr>
            <a:r>
              <a:rPr lang="en-US" sz="1800" dirty="0"/>
              <a:t>Beak</a:t>
            </a:r>
          </a:p>
          <a:p>
            <a:pPr marL="685800" lvl="1" indent="-228600">
              <a:buFont typeface="+mj-lt"/>
              <a:buAutoNum type="alphaLcPeriod"/>
            </a:pPr>
            <a:r>
              <a:rPr lang="en-US" sz="1800" dirty="0"/>
              <a:t>Body</a:t>
            </a:r>
          </a:p>
          <a:p>
            <a:pPr marL="685800" lvl="1" indent="-228600">
              <a:buFont typeface="+mj-lt"/>
              <a:buAutoNum type="alphaLcPeriod"/>
            </a:pPr>
            <a:r>
              <a:rPr lang="en-US" sz="1800" dirty="0"/>
              <a:t>Leg and foot</a:t>
            </a:r>
          </a:p>
          <a:p>
            <a:pPr marL="685800" lvl="1" indent="-228600">
              <a:buFont typeface="+mj-lt"/>
              <a:buAutoNum type="alphaLcPeriod"/>
            </a:pPr>
            <a:r>
              <a:rPr lang="en-US" sz="1800" dirty="0" smtClean="0"/>
              <a:t>Feathers/plumage</a:t>
            </a:r>
            <a:endParaRPr 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2" name="Picture 1"/>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25273" b="13636"/>
          <a:stretch/>
        </p:blipFill>
        <p:spPr>
          <a:xfrm>
            <a:off x="3505200" y="2590800"/>
            <a:ext cx="5503332" cy="2641600"/>
          </a:xfrm>
          <a:prstGeom prst="rect">
            <a:avLst/>
          </a:prstGeom>
        </p:spPr>
      </p:pic>
    </p:spTree>
    <p:extLst>
      <p:ext uri="{BB962C8B-B14F-4D97-AF65-F5344CB8AC3E}">
        <p14:creationId xmlns:p14="http://schemas.microsoft.com/office/powerpoint/2010/main" val="42468375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58000" cy="990600"/>
          </a:xfrm>
        </p:spPr>
        <p:txBody>
          <a:bodyPr/>
          <a:lstStyle/>
          <a:p>
            <a:r>
              <a:rPr lang="en-US" dirty="0" smtClean="0"/>
              <a:t>Bird Beak Adaptations</a:t>
            </a:r>
            <a:endParaRPr lang="en-US" dirty="0"/>
          </a:p>
        </p:txBody>
      </p:sp>
      <p:sp>
        <p:nvSpPr>
          <p:cNvPr id="3" name="Content Placeholder 2"/>
          <p:cNvSpPr>
            <a:spLocks noGrp="1"/>
          </p:cNvSpPr>
          <p:nvPr>
            <p:ph sz="half" idx="1"/>
          </p:nvPr>
        </p:nvSpPr>
        <p:spPr>
          <a:xfrm>
            <a:off x="152400" y="1567004"/>
            <a:ext cx="4343400" cy="5257800"/>
          </a:xfrm>
        </p:spPr>
        <p:txBody>
          <a:bodyPr>
            <a:normAutofit fontScale="62500" lnSpcReduction="20000"/>
          </a:bodyPr>
          <a:lstStyle/>
          <a:p>
            <a:r>
              <a:rPr lang="en-US" dirty="0"/>
              <a:t>Varieties of beak shapes and sizes are an adaptation for the different types of foods that birds eat. </a:t>
            </a:r>
            <a:endParaRPr lang="en-US" dirty="0" smtClean="0"/>
          </a:p>
          <a:p>
            <a:r>
              <a:rPr lang="en-US" dirty="0" smtClean="0"/>
              <a:t>In </a:t>
            </a:r>
            <a:r>
              <a:rPr lang="en-US" dirty="0"/>
              <a:t>general, thick, strong conical beaks are great at breaking tough seeds, and are found on seed-eating birds such as cardinals, finches, and sparrows. </a:t>
            </a:r>
            <a:endParaRPr lang="en-US" dirty="0" smtClean="0"/>
          </a:p>
          <a:p>
            <a:r>
              <a:rPr lang="en-US" dirty="0" smtClean="0"/>
              <a:t>Hooked </a:t>
            </a:r>
            <a:r>
              <a:rPr lang="en-US" dirty="0"/>
              <a:t>beaks, such as those found on raptors like hawks, eagles, falcons, and owls, are adept at tearing meat – perfect for these predatory birds. </a:t>
            </a:r>
            <a:endParaRPr lang="en-US" dirty="0" smtClean="0"/>
          </a:p>
          <a:p>
            <a:r>
              <a:rPr lang="en-US" dirty="0" smtClean="0"/>
              <a:t>Straight </a:t>
            </a:r>
            <a:r>
              <a:rPr lang="en-US" dirty="0"/>
              <a:t>beaks of intermediate length are particularly versatile and are often found on omnivorous birds like crows, ravens, jays, nutcrackers, and magpies. </a:t>
            </a:r>
            <a:endParaRPr lang="en-US" dirty="0" smtClean="0"/>
          </a:p>
          <a:p>
            <a:r>
              <a:rPr lang="en-US" dirty="0" smtClean="0"/>
              <a:t>There </a:t>
            </a:r>
            <a:r>
              <a:rPr lang="en-US" dirty="0"/>
              <a:t>are even highly specialized bills such as the flamingo’s: their beaks are comma-shaped for filter-feeding, enabling them to sift through mud and silt in order to devour krill and other crustaceans.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567003"/>
            <a:ext cx="4419600" cy="3401317"/>
          </a:xfrm>
        </p:spPr>
      </p:pic>
    </p:spTree>
    <p:extLst>
      <p:ext uri="{BB962C8B-B14F-4D97-AF65-F5344CB8AC3E}">
        <p14:creationId xmlns:p14="http://schemas.microsoft.com/office/powerpoint/2010/main" val="4009667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 Body Adaptations</a:t>
            </a:r>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6830" y="1538603"/>
            <a:ext cx="3005750" cy="2042797"/>
          </a:xfrm>
        </p:spPr>
      </p:pic>
      <p:sp>
        <p:nvSpPr>
          <p:cNvPr id="7" name="Content Placeholder 6"/>
          <p:cNvSpPr>
            <a:spLocks noGrp="1"/>
          </p:cNvSpPr>
          <p:nvPr>
            <p:ph sz="half" idx="2"/>
          </p:nvPr>
        </p:nvSpPr>
        <p:spPr>
          <a:xfrm>
            <a:off x="3581400" y="1600200"/>
            <a:ext cx="5105400" cy="5125268"/>
          </a:xfrm>
        </p:spPr>
        <p:txBody>
          <a:bodyPr>
            <a:normAutofit fontScale="55000" lnSpcReduction="20000"/>
          </a:bodyPr>
          <a:lstStyle/>
          <a:p>
            <a:r>
              <a:rPr lang="en-US" dirty="0"/>
              <a:t>The bodies of birds are adapted for flying. </a:t>
            </a:r>
            <a:endParaRPr lang="en-US" dirty="0" smtClean="0"/>
          </a:p>
          <a:p>
            <a:r>
              <a:rPr lang="en-US" dirty="0" smtClean="0"/>
              <a:t>Many </a:t>
            </a:r>
            <a:r>
              <a:rPr lang="en-US" dirty="0"/>
              <a:t>of a bird's bones are </a:t>
            </a:r>
            <a:r>
              <a:rPr lang="en-US" dirty="0" smtClean="0"/>
              <a:t>less dense </a:t>
            </a:r>
            <a:r>
              <a:rPr lang="en-US" dirty="0"/>
              <a:t>than human bones, which makes birds' bodies lightweight. </a:t>
            </a:r>
            <a:endParaRPr lang="en-US" dirty="0" smtClean="0"/>
          </a:p>
          <a:p>
            <a:r>
              <a:rPr lang="en-US" dirty="0" smtClean="0"/>
              <a:t>Flying </a:t>
            </a:r>
            <a:r>
              <a:rPr lang="en-US" dirty="0"/>
              <a:t>birds </a:t>
            </a:r>
            <a:r>
              <a:rPr lang="en-US" dirty="0" smtClean="0"/>
              <a:t>have large </a:t>
            </a:r>
            <a:r>
              <a:rPr lang="en-US" dirty="0"/>
              <a:t>chest muscles that move the wings. </a:t>
            </a:r>
            <a:endParaRPr lang="en-US" dirty="0" smtClean="0"/>
          </a:p>
          <a:p>
            <a:r>
              <a:rPr lang="en-US" dirty="0" smtClean="0"/>
              <a:t>Birds </a:t>
            </a:r>
            <a:r>
              <a:rPr lang="en-US" dirty="0"/>
              <a:t>have feathers that help them fly</a:t>
            </a:r>
            <a:r>
              <a:rPr lang="en-US" dirty="0" smtClean="0"/>
              <a:t>. The </a:t>
            </a:r>
            <a:r>
              <a:rPr lang="en-US" dirty="0"/>
              <a:t>long flight feathers on the wings and tail help </a:t>
            </a:r>
            <a:r>
              <a:rPr lang="en-US" dirty="0" smtClean="0"/>
              <a:t>birds balance </a:t>
            </a:r>
            <a:r>
              <a:rPr lang="en-US" dirty="0"/>
              <a:t>and steer. </a:t>
            </a:r>
            <a:endParaRPr lang="en-US" dirty="0" smtClean="0"/>
          </a:p>
          <a:p>
            <a:r>
              <a:rPr lang="en-US" dirty="0" smtClean="0"/>
              <a:t>Birds </a:t>
            </a:r>
            <a:r>
              <a:rPr lang="en-US" dirty="0"/>
              <a:t>have a system of air sacs in their body that connect to the lungs. </a:t>
            </a:r>
            <a:endParaRPr lang="en-US" dirty="0" smtClean="0"/>
          </a:p>
          <a:p>
            <a:pPr lvl="1"/>
            <a:r>
              <a:rPr lang="en-US" dirty="0" smtClean="0"/>
              <a:t>The air </a:t>
            </a:r>
            <a:r>
              <a:rPr lang="en-US" dirty="0"/>
              <a:t>sacs enable birds to extract much more oxygen from each breath of air </a:t>
            </a:r>
            <a:r>
              <a:rPr lang="en-US" dirty="0" smtClean="0"/>
              <a:t>than other </a:t>
            </a:r>
            <a:r>
              <a:rPr lang="en-US" dirty="0"/>
              <a:t>animals can. </a:t>
            </a:r>
            <a:endParaRPr lang="en-US" dirty="0" smtClean="0"/>
          </a:p>
          <a:p>
            <a:pPr lvl="1"/>
            <a:r>
              <a:rPr lang="en-US" dirty="0" smtClean="0"/>
              <a:t>Birds </a:t>
            </a:r>
            <a:r>
              <a:rPr lang="en-US" dirty="0"/>
              <a:t>need extra oxygen to release large amounts of energy </a:t>
            </a:r>
            <a:r>
              <a:rPr lang="en-US" dirty="0" smtClean="0"/>
              <a:t>to power </a:t>
            </a:r>
            <a:r>
              <a:rPr lang="en-US" dirty="0"/>
              <a:t>their flight. </a:t>
            </a:r>
            <a:endParaRPr lang="en-US" dirty="0" smtClean="0"/>
          </a:p>
          <a:p>
            <a:pPr lvl="1"/>
            <a:r>
              <a:rPr lang="en-US" dirty="0" smtClean="0"/>
              <a:t>Their </a:t>
            </a:r>
            <a:r>
              <a:rPr lang="en-US" dirty="0"/>
              <a:t>four-chambered heart also helps a bird get more </a:t>
            </a:r>
            <a:r>
              <a:rPr lang="en-US" dirty="0" smtClean="0"/>
              <a:t>oxygen. </a:t>
            </a:r>
          </a:p>
          <a:p>
            <a:pPr lvl="1"/>
            <a:r>
              <a:rPr lang="en-US" dirty="0" smtClean="0"/>
              <a:t>The </a:t>
            </a:r>
            <a:r>
              <a:rPr lang="en-US" dirty="0"/>
              <a:t>advantage of a four-chambered heart is that there is no mixing of </a:t>
            </a:r>
            <a:r>
              <a:rPr lang="en-US" dirty="0" smtClean="0"/>
              <a:t>oxygen-rich and </a:t>
            </a:r>
            <a:r>
              <a:rPr lang="en-US" dirty="0"/>
              <a:t>oxygen-poor blood. </a:t>
            </a:r>
            <a:endParaRPr lang="en-US" dirty="0" smtClean="0"/>
          </a:p>
          <a:p>
            <a:pPr lvl="1"/>
            <a:r>
              <a:rPr lang="en-US" dirty="0" smtClean="0"/>
              <a:t>Blood </a:t>
            </a:r>
            <a:r>
              <a:rPr lang="en-US" dirty="0"/>
              <a:t>that arrives in the bird's body tissues has plenty </a:t>
            </a:r>
            <a:r>
              <a:rPr lang="en-US" dirty="0" smtClean="0"/>
              <a:t>of oxygen</a:t>
            </a:r>
            <a:r>
              <a:rPr lang="en-US" dirty="0"/>
              <a:t>.</a:t>
            </a:r>
          </a:p>
          <a:p>
            <a:r>
              <a:rPr lang="en-US" dirty="0" smtClean="0"/>
              <a:t>In </a:t>
            </a:r>
            <a:r>
              <a:rPr lang="en-US" dirty="0"/>
              <a:t>order to fly, </a:t>
            </a:r>
            <a:r>
              <a:rPr lang="en-US" dirty="0" smtClean="0"/>
              <a:t>birds must </a:t>
            </a:r>
            <a:r>
              <a:rPr lang="en-US" dirty="0"/>
              <a:t>have very quick reactions. When approaching a tree or cliff, a bird has only </a:t>
            </a:r>
            <a:r>
              <a:rPr lang="en-US" dirty="0" smtClean="0"/>
              <a:t>a few </a:t>
            </a:r>
            <a:r>
              <a:rPr lang="en-US" dirty="0"/>
              <a:t>seconds to spot a place to land safely and avoid crashing. </a:t>
            </a:r>
            <a:endParaRPr lang="en-US" dirty="0" smtClean="0"/>
          </a:p>
          <a:p>
            <a:r>
              <a:rPr lang="en-US" dirty="0" smtClean="0"/>
              <a:t>Most </a:t>
            </a:r>
            <a:r>
              <a:rPr lang="en-US" dirty="0"/>
              <a:t>birds </a:t>
            </a:r>
            <a:r>
              <a:rPr lang="en-US" dirty="0" smtClean="0"/>
              <a:t>have keener </a:t>
            </a:r>
            <a:r>
              <a:rPr lang="en-US" dirty="0"/>
              <a:t>eyesight than humans do. Birds' eyes are much larger in relation to </a:t>
            </a:r>
            <a:r>
              <a:rPr lang="en-US" dirty="0" smtClean="0"/>
              <a:t>their body </a:t>
            </a:r>
            <a:r>
              <a:rPr lang="en-US" dirty="0"/>
              <a:t>size than humans' eyes.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5357"/>
          <a:stretch/>
        </p:blipFill>
        <p:spPr>
          <a:xfrm>
            <a:off x="436830" y="3569329"/>
            <a:ext cx="2888165" cy="3156139"/>
          </a:xfrm>
          <a:prstGeom prst="rect">
            <a:avLst/>
          </a:prstGeom>
        </p:spPr>
      </p:pic>
    </p:spTree>
    <p:extLst>
      <p:ext uri="{BB962C8B-B14F-4D97-AF65-F5344CB8AC3E}">
        <p14:creationId xmlns:p14="http://schemas.microsoft.com/office/powerpoint/2010/main" val="250930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304800"/>
            <a:ext cx="6858000" cy="715963"/>
          </a:xfrm>
        </p:spPr>
        <p:txBody>
          <a:bodyPr>
            <a:normAutofit fontScale="90000"/>
          </a:bodyPr>
          <a:lstStyle/>
          <a:p>
            <a:pPr algn="l"/>
            <a:r>
              <a:rPr lang="en-US" sz="3600" dirty="0" smtClean="0">
                <a:solidFill>
                  <a:srgbClr val="4D4D4D"/>
                </a:solidFill>
              </a:rPr>
              <a:t>Bird Study Merit Badge Requirements</a:t>
            </a:r>
            <a:endParaRPr lang="en-US" sz="3600" dirty="0">
              <a:solidFill>
                <a:srgbClr val="4D4D4D"/>
              </a:solidFill>
            </a:endParaRPr>
          </a:p>
        </p:txBody>
      </p:sp>
      <p:sp>
        <p:nvSpPr>
          <p:cNvPr id="4" name="TextBox 3"/>
          <p:cNvSpPr txBox="1"/>
          <p:nvPr/>
        </p:nvSpPr>
        <p:spPr>
          <a:xfrm>
            <a:off x="2057400" y="1020763"/>
            <a:ext cx="6770914" cy="2400657"/>
          </a:xfrm>
          <a:prstGeom prst="rect">
            <a:avLst/>
          </a:prstGeom>
          <a:noFill/>
        </p:spPr>
        <p:txBody>
          <a:bodyPr wrap="square" rtlCol="0">
            <a:spAutoFit/>
          </a:bodyPr>
          <a:lstStyle/>
          <a:p>
            <a:pPr marL="342900" indent="-342900">
              <a:buFont typeface="+mj-lt"/>
              <a:buAutoNum type="arabicPeriod" startAt="8"/>
            </a:pPr>
            <a:r>
              <a:rPr lang="en-US" dirty="0" smtClean="0"/>
              <a:t>Do </a:t>
            </a:r>
            <a:r>
              <a:rPr lang="en-US" dirty="0"/>
              <a:t>ONE of the following:</a:t>
            </a:r>
          </a:p>
          <a:p>
            <a:pPr marL="800100" lvl="1" indent="-342900">
              <a:buFont typeface="+mj-lt"/>
              <a:buAutoNum type="alphaLcPeriod"/>
            </a:pPr>
            <a:r>
              <a:rPr lang="en-US" dirty="0"/>
              <a:t>Go on a field trip with a local club or with others who are knowledgeable about birds in your area.</a:t>
            </a:r>
          </a:p>
          <a:p>
            <a:pPr marL="1143000" lvl="2" indent="-228600">
              <a:buFont typeface="+mj-lt"/>
              <a:buAutoNum type="arabicPeriod"/>
            </a:pPr>
            <a:r>
              <a:rPr lang="en-US" sz="1600" dirty="0"/>
              <a:t>Keep a list or fill out a checklist of all the birds your group observed during the field trip.</a:t>
            </a:r>
          </a:p>
          <a:p>
            <a:pPr marL="1143000" lvl="2" indent="-228600">
              <a:buFont typeface="+mj-lt"/>
              <a:buAutoNum type="arabicPeriod"/>
            </a:pPr>
            <a:r>
              <a:rPr lang="en-US" sz="1600" dirty="0"/>
              <a:t>Tell your counselor which birds your group saw and why some species were common and some were present in small numbers.</a:t>
            </a:r>
          </a:p>
          <a:p>
            <a:pPr marL="1143000" lvl="2" indent="-228600">
              <a:buFont typeface="+mj-lt"/>
              <a:buAutoNum type="arabicPeriod"/>
            </a:pPr>
            <a:r>
              <a:rPr lang="en-US" sz="1600" dirty="0"/>
              <a:t>Tell your counselor what makes the area you visited good for finding birds</a:t>
            </a:r>
            <a:r>
              <a:rPr lang="en-US" sz="1600" dirty="0" smtClean="0"/>
              <a:t>.</a:t>
            </a:r>
            <a:endParaRPr lang="en-US"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37784478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0"/>
            <a:ext cx="6858000" cy="990600"/>
          </a:xfrm>
        </p:spPr>
        <p:txBody>
          <a:bodyPr/>
          <a:lstStyle/>
          <a:p>
            <a:r>
              <a:rPr lang="en-US" dirty="0" smtClean="0"/>
              <a:t>Bird Feet Adaptations</a:t>
            </a:r>
            <a:endParaRPr lang="en-US" dirty="0"/>
          </a:p>
        </p:txBody>
      </p:sp>
      <p:sp>
        <p:nvSpPr>
          <p:cNvPr id="6" name="Content Placeholder 5"/>
          <p:cNvSpPr>
            <a:spLocks noGrp="1"/>
          </p:cNvSpPr>
          <p:nvPr>
            <p:ph sz="half" idx="2"/>
          </p:nvPr>
        </p:nvSpPr>
        <p:spPr>
          <a:xfrm>
            <a:off x="4038600" y="1600200"/>
            <a:ext cx="4953000" cy="5181600"/>
          </a:xfrm>
        </p:spPr>
        <p:txBody>
          <a:bodyPr>
            <a:normAutofit fontScale="62500" lnSpcReduction="20000"/>
          </a:bodyPr>
          <a:lstStyle/>
          <a:p>
            <a:r>
              <a:rPr lang="en-US" dirty="0"/>
              <a:t>The feet of birds have evolved as an adaptation to the landscapes they inhabit. </a:t>
            </a:r>
            <a:endParaRPr lang="en-US" dirty="0" smtClean="0"/>
          </a:p>
          <a:p>
            <a:r>
              <a:rPr lang="en-US" dirty="0" smtClean="0"/>
              <a:t>Wading </a:t>
            </a:r>
            <a:r>
              <a:rPr lang="en-US" dirty="0"/>
              <a:t>birds, such as egrets and herons, have long toes to help with weight distribution as they make their way over reeds and lily pads. </a:t>
            </a:r>
            <a:endParaRPr lang="en-US" dirty="0" smtClean="0"/>
          </a:p>
          <a:p>
            <a:r>
              <a:rPr lang="en-US" dirty="0" smtClean="0"/>
              <a:t>Ducks </a:t>
            </a:r>
            <a:r>
              <a:rPr lang="en-US" dirty="0"/>
              <a:t>and pelicans have webbed feet </a:t>
            </a:r>
            <a:r>
              <a:rPr lang="en-US" dirty="0" smtClean="0"/>
              <a:t>which make </a:t>
            </a:r>
            <a:r>
              <a:rPr lang="en-US" dirty="0"/>
              <a:t>them more adept swimmers. </a:t>
            </a:r>
            <a:endParaRPr lang="en-US" dirty="0" smtClean="0"/>
          </a:p>
          <a:p>
            <a:r>
              <a:rPr lang="en-US" dirty="0" smtClean="0"/>
              <a:t>Perching birds, </a:t>
            </a:r>
            <a:r>
              <a:rPr lang="en-US" dirty="0"/>
              <a:t>like most </a:t>
            </a:r>
            <a:r>
              <a:rPr lang="en-US" dirty="0" smtClean="0"/>
              <a:t>songbirds, have </a:t>
            </a:r>
            <a:r>
              <a:rPr lang="en-US" dirty="0"/>
              <a:t>a foot structure that allows them to grasp </a:t>
            </a:r>
            <a:r>
              <a:rPr lang="en-US" dirty="0" smtClean="0"/>
              <a:t>branches. </a:t>
            </a:r>
          </a:p>
          <a:p>
            <a:pPr lvl="1"/>
            <a:r>
              <a:rPr lang="en-US" dirty="0" smtClean="0"/>
              <a:t>The </a:t>
            </a:r>
            <a:r>
              <a:rPr lang="en-US" dirty="0"/>
              <a:t>configuration of one toe at the back of the foot acts like a pincher, stabilizing the perched bird. </a:t>
            </a:r>
            <a:endParaRPr lang="en-US" dirty="0" smtClean="0"/>
          </a:p>
          <a:p>
            <a:r>
              <a:rPr lang="en-US" dirty="0"/>
              <a:t>Nail structure plays an additional role in foot </a:t>
            </a:r>
            <a:r>
              <a:rPr lang="en-US" dirty="0" smtClean="0"/>
              <a:t>adaptation.</a:t>
            </a:r>
          </a:p>
          <a:p>
            <a:pPr lvl="1"/>
            <a:r>
              <a:rPr lang="en-US" dirty="0" smtClean="0"/>
              <a:t>The </a:t>
            </a:r>
            <a:r>
              <a:rPr lang="en-US" dirty="0"/>
              <a:t>acute, strong nails of woodpeckers and flickers gives these species the ability to stand on and climb the vertical trunks of trees, a useful adaptation for reaching insects that burrow beneath the bark. </a:t>
            </a:r>
            <a:endParaRPr lang="en-US" dirty="0" smtClean="0"/>
          </a:p>
          <a:p>
            <a:pPr lvl="1"/>
            <a:r>
              <a:rPr lang="en-US" dirty="0" smtClean="0"/>
              <a:t>The </a:t>
            </a:r>
            <a:r>
              <a:rPr lang="en-US" dirty="0"/>
              <a:t>grasping, sharp claws of a raptor, on the other hand, are honed for subduing and even killing prey. </a:t>
            </a:r>
            <a:endParaRPr lang="en-US" dirty="0" smtClean="0"/>
          </a:p>
          <a:p>
            <a:pPr lvl="1"/>
            <a:r>
              <a:rPr lang="en-US" dirty="0" smtClean="0"/>
              <a:t>Most </a:t>
            </a:r>
            <a:r>
              <a:rPr lang="en-US" dirty="0"/>
              <a:t>running birds, such as ostriches and emus, do not perch, therefore their back claw is either reduced or entirely absent.</a:t>
            </a:r>
          </a:p>
        </p:txBody>
      </p:sp>
      <p:pic>
        <p:nvPicPr>
          <p:cNvPr id="9" name="Content Placeholder 8"/>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3926" t="19445" r="3808" b="1388"/>
          <a:stretch/>
        </p:blipFill>
        <p:spPr>
          <a:xfrm>
            <a:off x="80211" y="1600200"/>
            <a:ext cx="3958389" cy="4800600"/>
          </a:xfrm>
        </p:spPr>
      </p:pic>
    </p:spTree>
    <p:extLst>
      <p:ext uri="{BB962C8B-B14F-4D97-AF65-F5344CB8AC3E}">
        <p14:creationId xmlns:p14="http://schemas.microsoft.com/office/powerpoint/2010/main" val="274777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58000" cy="990600"/>
          </a:xfrm>
        </p:spPr>
        <p:txBody>
          <a:bodyPr/>
          <a:lstStyle/>
          <a:p>
            <a:r>
              <a:rPr lang="en-US" dirty="0" smtClean="0"/>
              <a:t>Bird Feather Adaptations</a:t>
            </a:r>
            <a:endParaRPr lang="en-US" dirty="0"/>
          </a:p>
        </p:txBody>
      </p:sp>
      <p:sp>
        <p:nvSpPr>
          <p:cNvPr id="4" name="Content Placeholder 3"/>
          <p:cNvSpPr>
            <a:spLocks noGrp="1"/>
          </p:cNvSpPr>
          <p:nvPr>
            <p:ph sz="half" idx="2"/>
          </p:nvPr>
        </p:nvSpPr>
        <p:spPr>
          <a:xfrm>
            <a:off x="4343400" y="1417638"/>
            <a:ext cx="4648200" cy="5287962"/>
          </a:xfrm>
        </p:spPr>
        <p:txBody>
          <a:bodyPr>
            <a:normAutofit fontScale="70000" lnSpcReduction="20000"/>
          </a:bodyPr>
          <a:lstStyle/>
          <a:p>
            <a:r>
              <a:rPr lang="en-US" dirty="0"/>
              <a:t>Birds have feathers that help them fly</a:t>
            </a:r>
            <a:r>
              <a:rPr lang="en-US" dirty="0" smtClean="0"/>
              <a:t>. </a:t>
            </a:r>
          </a:p>
          <a:p>
            <a:r>
              <a:rPr lang="en-US" dirty="0" smtClean="0"/>
              <a:t>The </a:t>
            </a:r>
            <a:r>
              <a:rPr lang="en-US" dirty="0"/>
              <a:t>long flight feathers on the wings and tail help birds balance and steer</a:t>
            </a:r>
            <a:r>
              <a:rPr lang="en-US" dirty="0" smtClean="0"/>
              <a:t>.</a:t>
            </a:r>
          </a:p>
          <a:p>
            <a:r>
              <a:rPr lang="en-US" dirty="0"/>
              <a:t>The specialized flight feathers of owls are fringed for silent flight, making owls nearly impossible to detect as they swoop down upon prey.</a:t>
            </a:r>
          </a:p>
          <a:p>
            <a:r>
              <a:rPr lang="en-US" dirty="0" smtClean="0"/>
              <a:t>Plumage</a:t>
            </a:r>
            <a:r>
              <a:rPr lang="en-US" dirty="0"/>
              <a:t>, or a bird’s feather pattern, is also shaped by natural selection for </a:t>
            </a:r>
            <a:r>
              <a:rPr lang="en-US" dirty="0" smtClean="0"/>
              <a:t>mating </a:t>
            </a:r>
            <a:r>
              <a:rPr lang="en-US" dirty="0"/>
              <a:t>and survival. </a:t>
            </a:r>
            <a:endParaRPr lang="en-US" dirty="0" smtClean="0"/>
          </a:p>
          <a:p>
            <a:pPr lvl="1"/>
            <a:r>
              <a:rPr lang="en-US" dirty="0" smtClean="0"/>
              <a:t>Plumage </a:t>
            </a:r>
            <a:r>
              <a:rPr lang="en-US" dirty="0"/>
              <a:t>that is attractive to the opposite sex allows for more mating opportunities and, thus, the ability to create more young. </a:t>
            </a:r>
            <a:endParaRPr lang="en-US" dirty="0" smtClean="0"/>
          </a:p>
          <a:p>
            <a:pPr lvl="1"/>
            <a:r>
              <a:rPr lang="en-US" dirty="0" smtClean="0"/>
              <a:t>Additionally</a:t>
            </a:r>
            <a:r>
              <a:rPr lang="en-US" dirty="0"/>
              <a:t>, feathers can disguise an organism, creating camouflage for those that wish to hide from predators, or to sneak up on prey. </a:t>
            </a:r>
            <a:endParaRPr lang="en-US" dirty="0" smtClean="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513" y="3962400"/>
            <a:ext cx="3760206" cy="2506804"/>
          </a:xfrm>
          <a:prstGeom prst="rect">
            <a:avLst/>
          </a:prstGeom>
        </p:spPr>
      </p:pic>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0794" y="1417638"/>
            <a:ext cx="3760207" cy="2490837"/>
          </a:xfrm>
        </p:spPr>
      </p:pic>
    </p:spTree>
    <p:extLst>
      <p:ext uri="{BB962C8B-B14F-4D97-AF65-F5344CB8AC3E}">
        <p14:creationId xmlns:p14="http://schemas.microsoft.com/office/powerpoint/2010/main" val="391505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7</a:t>
            </a:r>
            <a:endParaRPr lang="en-US" dirty="0"/>
          </a:p>
        </p:txBody>
      </p:sp>
      <p:sp>
        <p:nvSpPr>
          <p:cNvPr id="7" name="Content Placeholder 6"/>
          <p:cNvSpPr>
            <a:spLocks noGrp="1"/>
          </p:cNvSpPr>
          <p:nvPr>
            <p:ph idx="1"/>
          </p:nvPr>
        </p:nvSpPr>
        <p:spPr/>
        <p:txBody>
          <a:bodyPr/>
          <a:lstStyle/>
          <a:p>
            <a:pPr marL="457200" indent="-457200">
              <a:buFont typeface="+mj-lt"/>
              <a:buAutoNum type="arabicPeriod" startAt="7"/>
            </a:pPr>
            <a:r>
              <a:rPr lang="en-US" sz="2000" dirty="0" smtClean="0"/>
              <a:t>Explain </a:t>
            </a:r>
            <a:r>
              <a:rPr lang="en-US" sz="2000" dirty="0"/>
              <a:t>the function of a bird's song. Be able to identify five of the 20 species in your field notebook by song or call alone. Explain the difference between songs and calls. For each of these five species, enter a description of the song or call, and note the behavior of the bird making the sound. Note why you think the bird was making the call or song that you heard</a:t>
            </a:r>
            <a:r>
              <a:rPr lang="en-US" sz="2000" dirty="0" smtClean="0"/>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472" y="3613449"/>
            <a:ext cx="4953000" cy="2476500"/>
          </a:xfrm>
          <a:prstGeom prst="rect">
            <a:avLst/>
          </a:prstGeom>
        </p:spPr>
      </p:pic>
    </p:spTree>
    <p:extLst>
      <p:ext uri="{BB962C8B-B14F-4D97-AF65-F5344CB8AC3E}">
        <p14:creationId xmlns:p14="http://schemas.microsoft.com/office/powerpoint/2010/main" val="13199491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848" y="0"/>
            <a:ext cx="6858000" cy="990600"/>
          </a:xfrm>
        </p:spPr>
        <p:txBody>
          <a:bodyPr/>
          <a:lstStyle/>
          <a:p>
            <a:r>
              <a:rPr lang="en-US" dirty="0" smtClean="0"/>
              <a:t>Birdsongs and Bird Calls</a:t>
            </a:r>
            <a:endParaRPr lang="en-US" dirty="0"/>
          </a:p>
        </p:txBody>
      </p:sp>
      <p:sp>
        <p:nvSpPr>
          <p:cNvPr id="3" name="Content Placeholder 2"/>
          <p:cNvSpPr>
            <a:spLocks noGrp="1"/>
          </p:cNvSpPr>
          <p:nvPr>
            <p:ph sz="half" idx="1"/>
          </p:nvPr>
        </p:nvSpPr>
        <p:spPr>
          <a:xfrm>
            <a:off x="457200" y="1600200"/>
            <a:ext cx="4419600" cy="4525963"/>
          </a:xfrm>
        </p:spPr>
        <p:txBody>
          <a:bodyPr>
            <a:normAutofit fontScale="92500" lnSpcReduction="20000"/>
          </a:bodyPr>
          <a:lstStyle/>
          <a:p>
            <a:r>
              <a:rPr lang="en-US" dirty="0" smtClean="0"/>
              <a:t>It’s </a:t>
            </a:r>
            <a:r>
              <a:rPr lang="en-US" dirty="0"/>
              <a:t>often said that good birders actually see only </a:t>
            </a:r>
            <a:r>
              <a:rPr lang="en-US" dirty="0" smtClean="0"/>
              <a:t>a small </a:t>
            </a:r>
            <a:r>
              <a:rPr lang="en-US" dirty="0"/>
              <a:t>percentage of the birds they identify. </a:t>
            </a:r>
            <a:endParaRPr lang="en-US" dirty="0" smtClean="0"/>
          </a:p>
          <a:p>
            <a:r>
              <a:rPr lang="en-US" dirty="0" smtClean="0"/>
              <a:t>The rest, they </a:t>
            </a:r>
            <a:r>
              <a:rPr lang="en-US" dirty="0"/>
              <a:t>recognize from songs and calls. </a:t>
            </a:r>
            <a:endParaRPr lang="en-US" dirty="0" smtClean="0"/>
          </a:p>
          <a:p>
            <a:r>
              <a:rPr lang="en-US" dirty="0" smtClean="0"/>
              <a:t>Start by </a:t>
            </a:r>
            <a:r>
              <a:rPr lang="en-US" dirty="0"/>
              <a:t>learning a dozen or two of the most common birdsongs </a:t>
            </a:r>
            <a:r>
              <a:rPr lang="en-US" dirty="0" smtClean="0"/>
              <a:t>in your area by </a:t>
            </a:r>
            <a:r>
              <a:rPr lang="en-US" dirty="0"/>
              <a:t>listening to </a:t>
            </a:r>
            <a:r>
              <a:rPr lang="en-US" dirty="0" smtClean="0"/>
              <a:t>a Bird Song CD and </a:t>
            </a:r>
            <a:r>
              <a:rPr lang="en-US" dirty="0"/>
              <a:t>by </a:t>
            </a:r>
            <a:r>
              <a:rPr lang="en-US" dirty="0" smtClean="0"/>
              <a:t>keeping your </a:t>
            </a:r>
            <a:r>
              <a:rPr lang="en-US" dirty="0"/>
              <a:t>eyes and ears open when you are outside.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68229" y="1594164"/>
            <a:ext cx="3692165" cy="3581400"/>
          </a:xfrm>
        </p:spPr>
      </p:pic>
      <p:sp>
        <p:nvSpPr>
          <p:cNvPr id="8" name="Rectangle 7"/>
          <p:cNvSpPr/>
          <p:nvPr/>
        </p:nvSpPr>
        <p:spPr>
          <a:xfrm>
            <a:off x="4968229" y="5206497"/>
            <a:ext cx="3718571" cy="1384995"/>
          </a:xfrm>
          <a:prstGeom prst="rect">
            <a:avLst/>
          </a:prstGeom>
        </p:spPr>
        <p:txBody>
          <a:bodyPr wrap="square">
            <a:spAutoFit/>
          </a:bodyPr>
          <a:lstStyle/>
          <a:p>
            <a:r>
              <a:rPr lang="en-US" sz="1400" dirty="0"/>
              <a:t>A Field Guide to Bird Songs </a:t>
            </a:r>
            <a:r>
              <a:rPr lang="en-US" sz="1400" dirty="0" smtClean="0"/>
              <a:t>includes </a:t>
            </a:r>
            <a:r>
              <a:rPr lang="en-US" sz="1400" dirty="0"/>
              <a:t>the songs and calls of 267 species - all the most common and vocal birds found east of the Rockies. Organized as a companion to Roger Tory Peterson's Field Guide to the Birds of Eastern and Central North America, fifth </a:t>
            </a:r>
            <a:r>
              <a:rPr lang="en-US" sz="1400" dirty="0" smtClean="0"/>
              <a:t>edition.</a:t>
            </a:r>
            <a:endParaRPr lang="en-US" sz="1400" dirty="0"/>
          </a:p>
        </p:txBody>
      </p:sp>
    </p:spTree>
    <p:extLst>
      <p:ext uri="{BB962C8B-B14F-4D97-AF65-F5344CB8AC3E}">
        <p14:creationId xmlns:p14="http://schemas.microsoft.com/office/powerpoint/2010/main" val="136418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58000" cy="990600"/>
          </a:xfrm>
        </p:spPr>
        <p:txBody>
          <a:bodyPr/>
          <a:lstStyle/>
          <a:p>
            <a:r>
              <a:rPr lang="en-US" dirty="0"/>
              <a:t>Birdsongs and Bird Calls</a:t>
            </a:r>
          </a:p>
        </p:txBody>
      </p:sp>
      <p:sp>
        <p:nvSpPr>
          <p:cNvPr id="3" name="Content Placeholder 2"/>
          <p:cNvSpPr>
            <a:spLocks noGrp="1"/>
          </p:cNvSpPr>
          <p:nvPr>
            <p:ph sz="half" idx="1"/>
          </p:nvPr>
        </p:nvSpPr>
        <p:spPr>
          <a:xfrm>
            <a:off x="457200" y="1600200"/>
            <a:ext cx="4267200" cy="5257800"/>
          </a:xfrm>
        </p:spPr>
        <p:txBody>
          <a:bodyPr>
            <a:normAutofit fontScale="70000" lnSpcReduction="20000"/>
          </a:bodyPr>
          <a:lstStyle/>
          <a:p>
            <a:pPr marL="0" indent="0">
              <a:buNone/>
            </a:pPr>
            <a:r>
              <a:rPr lang="en-US" b="1" dirty="0"/>
              <a:t>Songs Versus Calls</a:t>
            </a:r>
          </a:p>
          <a:p>
            <a:r>
              <a:rPr lang="en-US" dirty="0"/>
              <a:t>Most birds have a wide repertoire of songs and call, but there’s an important distinction to be made between the two. </a:t>
            </a:r>
            <a:endParaRPr lang="en-US" dirty="0" smtClean="0"/>
          </a:p>
          <a:p>
            <a:r>
              <a:rPr lang="en-US" dirty="0" smtClean="0"/>
              <a:t>Among </a:t>
            </a:r>
            <a:r>
              <a:rPr lang="en-US" dirty="0"/>
              <a:t>the songbirds and various other groups of birds (such as cuckoos, owls, and nightjars), songs are used to defend territory and attract mates. </a:t>
            </a:r>
            <a:endParaRPr lang="en-US" dirty="0" smtClean="0"/>
          </a:p>
          <a:p>
            <a:pPr lvl="1"/>
            <a:r>
              <a:rPr lang="en-US" dirty="0" smtClean="0"/>
              <a:t>Therefore</a:t>
            </a:r>
            <a:r>
              <a:rPr lang="en-US" dirty="0"/>
              <a:t>, it’s the males that sing the most—usually during breeding season</a:t>
            </a:r>
            <a:r>
              <a:rPr lang="en-US" dirty="0" smtClean="0"/>
              <a:t>.</a:t>
            </a:r>
          </a:p>
          <a:p>
            <a:r>
              <a:rPr lang="en-US" dirty="0" smtClean="0"/>
              <a:t>Turn on your computer speakers and click on the following hyperlink: </a:t>
            </a:r>
            <a:r>
              <a:rPr lang="en-US" b="1" dirty="0" smtClean="0">
                <a:hlinkClick r:id="rId2"/>
              </a:rPr>
              <a:t>A </a:t>
            </a:r>
            <a:r>
              <a:rPr lang="en-US" b="1" dirty="0">
                <a:hlinkClick r:id="rId2"/>
              </a:rPr>
              <a:t>Beginner’s Guide to Common Bird Sounds and What They </a:t>
            </a:r>
            <a:r>
              <a:rPr lang="en-US" b="1" dirty="0" smtClean="0">
                <a:hlinkClick r:id="rId2"/>
              </a:rPr>
              <a:t>Mean</a:t>
            </a:r>
            <a:r>
              <a:rPr lang="en-US" dirty="0" smtClean="0"/>
              <a:t>, to experience the world of bird sounds.</a:t>
            </a:r>
            <a:endParaRPr lang="en-US" b="1" dirty="0"/>
          </a:p>
          <a:p>
            <a:endParaRPr lang="en-US" dirty="0"/>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1600200"/>
            <a:ext cx="4038600" cy="2694905"/>
          </a:xfrm>
        </p:spPr>
      </p:pic>
    </p:spTree>
    <p:extLst>
      <p:ext uri="{BB962C8B-B14F-4D97-AF65-F5344CB8AC3E}">
        <p14:creationId xmlns:p14="http://schemas.microsoft.com/office/powerpoint/2010/main" val="37341525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362" y="0"/>
            <a:ext cx="6858000" cy="990600"/>
          </a:xfrm>
        </p:spPr>
        <p:txBody>
          <a:bodyPr>
            <a:normAutofit/>
          </a:bodyPr>
          <a:lstStyle/>
          <a:p>
            <a:r>
              <a:rPr lang="en-US" dirty="0"/>
              <a:t>Types of </a:t>
            </a:r>
            <a:r>
              <a:rPr lang="en-US" dirty="0" smtClean="0"/>
              <a:t>Calls</a:t>
            </a:r>
            <a:endParaRPr lang="en-US" dirty="0"/>
          </a:p>
        </p:txBody>
      </p:sp>
      <p:sp>
        <p:nvSpPr>
          <p:cNvPr id="3" name="Content Placeholder 2"/>
          <p:cNvSpPr>
            <a:spLocks noGrp="1"/>
          </p:cNvSpPr>
          <p:nvPr>
            <p:ph sz="half" idx="1"/>
          </p:nvPr>
        </p:nvSpPr>
        <p:spPr/>
        <p:txBody>
          <a:bodyPr>
            <a:normAutofit fontScale="85000" lnSpcReduction="20000"/>
          </a:bodyPr>
          <a:lstStyle/>
          <a:p>
            <a:r>
              <a:rPr lang="en-US" b="1" dirty="0" smtClean="0"/>
              <a:t>Alarm </a:t>
            </a:r>
            <a:r>
              <a:rPr lang="en-US" b="1" dirty="0"/>
              <a:t>calls</a:t>
            </a:r>
            <a:endParaRPr lang="en-US" dirty="0"/>
          </a:p>
          <a:p>
            <a:pPr lvl="1"/>
            <a:r>
              <a:rPr lang="en-US" dirty="0" smtClean="0"/>
              <a:t>Birds </a:t>
            </a:r>
            <a:r>
              <a:rPr lang="en-US" dirty="0"/>
              <a:t>can tailor their calls to respond to a wide range of threats. </a:t>
            </a:r>
            <a:endParaRPr lang="en-US" dirty="0" smtClean="0"/>
          </a:p>
          <a:p>
            <a:pPr lvl="1"/>
            <a:r>
              <a:rPr lang="en-US" dirty="0" smtClean="0"/>
              <a:t>If </a:t>
            </a:r>
            <a:r>
              <a:rPr lang="en-US" dirty="0"/>
              <a:t>a raptor’s flying overhead, a songbird may make a short, quiet, high-pitched sound that won’t carry far. </a:t>
            </a:r>
            <a:endParaRPr lang="en-US" dirty="0" smtClean="0"/>
          </a:p>
          <a:p>
            <a:pPr lvl="1"/>
            <a:r>
              <a:rPr lang="en-US" dirty="0" smtClean="0"/>
              <a:t>This </a:t>
            </a:r>
            <a:r>
              <a:rPr lang="en-US" dirty="0"/>
              <a:t>alerts nearby birds without revealing the caller’s location. </a:t>
            </a:r>
            <a:endParaRPr lang="en-US" dirty="0" smtClean="0"/>
          </a:p>
          <a:p>
            <a:pPr lvl="1"/>
            <a:r>
              <a:rPr lang="en-US" dirty="0" smtClean="0"/>
              <a:t>But </a:t>
            </a:r>
            <a:r>
              <a:rPr lang="en-US" dirty="0"/>
              <a:t>if a raptor is perched, smaller species might try to project deeply and loudly to rally the troops and mob the intruder.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58762" y="1526271"/>
            <a:ext cx="4038600" cy="260726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762" y="4242166"/>
            <a:ext cx="4038600" cy="2271713"/>
          </a:xfrm>
          <a:prstGeom prst="rect">
            <a:avLst/>
          </a:prstGeom>
        </p:spPr>
      </p:pic>
    </p:spTree>
    <p:extLst>
      <p:ext uri="{BB962C8B-B14F-4D97-AF65-F5344CB8AC3E}">
        <p14:creationId xmlns:p14="http://schemas.microsoft.com/office/powerpoint/2010/main" val="246322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992" y="0"/>
            <a:ext cx="6858000" cy="990600"/>
          </a:xfrm>
        </p:spPr>
        <p:txBody>
          <a:bodyPr/>
          <a:lstStyle/>
          <a:p>
            <a:r>
              <a:rPr lang="en-US" dirty="0"/>
              <a:t>Types of Calls</a:t>
            </a:r>
          </a:p>
        </p:txBody>
      </p:sp>
      <p:sp>
        <p:nvSpPr>
          <p:cNvPr id="3" name="Content Placeholder 2"/>
          <p:cNvSpPr>
            <a:spLocks noGrp="1"/>
          </p:cNvSpPr>
          <p:nvPr>
            <p:ph sz="half" idx="1"/>
          </p:nvPr>
        </p:nvSpPr>
        <p:spPr>
          <a:xfrm>
            <a:off x="457200" y="1600200"/>
            <a:ext cx="3810000" cy="4525963"/>
          </a:xfrm>
        </p:spPr>
        <p:txBody>
          <a:bodyPr>
            <a:normAutofit fontScale="92500"/>
          </a:bodyPr>
          <a:lstStyle/>
          <a:p>
            <a:r>
              <a:rPr lang="en-US" b="1" dirty="0"/>
              <a:t>Contact calls</a:t>
            </a:r>
            <a:endParaRPr lang="en-US" dirty="0"/>
          </a:p>
          <a:p>
            <a:pPr lvl="1"/>
            <a:r>
              <a:rPr lang="en-US" dirty="0"/>
              <a:t>Birds make contact calls to keep in touch with each other, often while they’re foraging for food. </a:t>
            </a:r>
            <a:endParaRPr lang="en-US" dirty="0" smtClean="0"/>
          </a:p>
          <a:p>
            <a:pPr lvl="1"/>
            <a:r>
              <a:rPr lang="en-US" dirty="0" smtClean="0"/>
              <a:t>These </a:t>
            </a:r>
            <a:r>
              <a:rPr lang="en-US" dirty="0"/>
              <a:t>sounds are usually short, quick, and quiet, though if birds get separated, they may make louder, more urgent “separation calls.”</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5800" y="1742916"/>
            <a:ext cx="4191000" cy="2200275"/>
          </a:xfrm>
        </p:spPr>
      </p:pic>
    </p:spTree>
    <p:extLst>
      <p:ext uri="{BB962C8B-B14F-4D97-AF65-F5344CB8AC3E}">
        <p14:creationId xmlns:p14="http://schemas.microsoft.com/office/powerpoint/2010/main" val="1333773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046" y="0"/>
            <a:ext cx="6858000" cy="990600"/>
          </a:xfrm>
        </p:spPr>
        <p:txBody>
          <a:bodyPr/>
          <a:lstStyle/>
          <a:p>
            <a:r>
              <a:rPr lang="en-US" dirty="0"/>
              <a:t>Types of Calls</a:t>
            </a:r>
          </a:p>
        </p:txBody>
      </p:sp>
      <p:sp>
        <p:nvSpPr>
          <p:cNvPr id="3" name="Content Placeholder 2"/>
          <p:cNvSpPr>
            <a:spLocks noGrp="1"/>
          </p:cNvSpPr>
          <p:nvPr>
            <p:ph sz="half" idx="1"/>
          </p:nvPr>
        </p:nvSpPr>
        <p:spPr/>
        <p:txBody>
          <a:bodyPr>
            <a:normAutofit fontScale="70000" lnSpcReduction="20000"/>
          </a:bodyPr>
          <a:lstStyle/>
          <a:p>
            <a:r>
              <a:rPr lang="en-US" b="1" dirty="0"/>
              <a:t>Flight calls</a:t>
            </a:r>
            <a:endParaRPr lang="en-US" dirty="0"/>
          </a:p>
          <a:p>
            <a:pPr lvl="1"/>
            <a:r>
              <a:rPr lang="en-US" dirty="0"/>
              <a:t>Species that flock often call back and forth while in flight; this is a good way to detect clouds of blackbirds, waxwings, siskins, or bluebirds passing overhead. </a:t>
            </a:r>
            <a:endParaRPr lang="en-US" dirty="0" smtClean="0"/>
          </a:p>
          <a:p>
            <a:pPr lvl="1"/>
            <a:r>
              <a:rPr lang="en-US" dirty="0" smtClean="0"/>
              <a:t>Flocks </a:t>
            </a:r>
            <a:r>
              <a:rPr lang="en-US" dirty="0"/>
              <a:t>of shorebirds also may be vocal in the air. </a:t>
            </a:r>
            <a:endParaRPr lang="en-US" dirty="0" smtClean="0"/>
          </a:p>
          <a:p>
            <a:pPr lvl="1"/>
            <a:r>
              <a:rPr lang="en-US" dirty="0" smtClean="0"/>
              <a:t>But </a:t>
            </a:r>
            <a:r>
              <a:rPr lang="en-US" dirty="0"/>
              <a:t>many less-social species also have distinctive flight calls that are quite different from their usual calls. </a:t>
            </a:r>
            <a:endParaRPr lang="en-US" dirty="0" smtClean="0"/>
          </a:p>
          <a:p>
            <a:pPr lvl="1"/>
            <a:r>
              <a:rPr lang="en-US" dirty="0" smtClean="0"/>
              <a:t>During </a:t>
            </a:r>
            <a:r>
              <a:rPr lang="en-US" dirty="0"/>
              <a:t>spring and fall, most songbirds migrate at night; if you listen closely, you can hear their various chirps drifting down from the dark sky.</a:t>
            </a:r>
          </a:p>
          <a:p>
            <a:endParaRPr lang="en-US" dirty="0"/>
          </a:p>
        </p:txBody>
      </p:sp>
      <p:pic>
        <p:nvPicPr>
          <p:cNvPr id="6" name="Content Placeholder 5"/>
          <p:cNvPicPr>
            <a:picLocks noGrp="1" noChangeAspect="1"/>
          </p:cNvPicPr>
          <p:nvPr>
            <p:ph sz="half" idx="2"/>
          </p:nvPr>
        </p:nvPicPr>
        <p:blipFill>
          <a:blip r:embed="rId2"/>
          <a:stretch>
            <a:fillRect/>
          </a:stretch>
        </p:blipFill>
        <p:spPr>
          <a:xfrm>
            <a:off x="4647446" y="1600200"/>
            <a:ext cx="4038600" cy="2690249"/>
          </a:xfrm>
          <a:prstGeom prst="rect">
            <a:avLst/>
          </a:prstGeom>
        </p:spPr>
      </p:pic>
    </p:spTree>
    <p:extLst>
      <p:ext uri="{BB962C8B-B14F-4D97-AF65-F5344CB8AC3E}">
        <p14:creationId xmlns:p14="http://schemas.microsoft.com/office/powerpoint/2010/main" val="1224267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903720" cy="990600"/>
          </a:xfrm>
        </p:spPr>
        <p:txBody>
          <a:bodyPr/>
          <a:lstStyle/>
          <a:p>
            <a:r>
              <a:rPr lang="en-US" dirty="0"/>
              <a:t>Types of Calls</a:t>
            </a:r>
          </a:p>
        </p:txBody>
      </p:sp>
      <p:sp>
        <p:nvSpPr>
          <p:cNvPr id="3" name="Content Placeholder 2"/>
          <p:cNvSpPr>
            <a:spLocks noGrp="1"/>
          </p:cNvSpPr>
          <p:nvPr>
            <p:ph sz="half" idx="1"/>
          </p:nvPr>
        </p:nvSpPr>
        <p:spPr/>
        <p:txBody>
          <a:bodyPr>
            <a:normAutofit fontScale="92500" lnSpcReduction="20000"/>
          </a:bodyPr>
          <a:lstStyle/>
          <a:p>
            <a:r>
              <a:rPr lang="en-US" b="1" dirty="0"/>
              <a:t>Begging </a:t>
            </a:r>
            <a:r>
              <a:rPr lang="en-US" b="1" dirty="0" smtClean="0"/>
              <a:t>calls</a:t>
            </a:r>
          </a:p>
          <a:p>
            <a:pPr lvl="1"/>
            <a:r>
              <a:rPr lang="en-US" dirty="0"/>
              <a:t>Youngsters make “feed me” noises, often while </a:t>
            </a:r>
            <a:r>
              <a:rPr lang="en-US" dirty="0" smtClean="0"/>
              <a:t>simultaneously </a:t>
            </a:r>
            <a:r>
              <a:rPr lang="en-US" dirty="0"/>
              <a:t>fluttering their wings to get their parents’ attention. </a:t>
            </a:r>
            <a:endParaRPr lang="en-US" dirty="0" smtClean="0"/>
          </a:p>
          <a:p>
            <a:pPr lvl="1"/>
            <a:r>
              <a:rPr lang="en-US" dirty="0" smtClean="0"/>
              <a:t>These </a:t>
            </a:r>
            <a:r>
              <a:rPr lang="en-US" dirty="0"/>
              <a:t>calls may be regularly repeated and sound </a:t>
            </a:r>
            <a:r>
              <a:rPr lang="en-US" dirty="0" smtClean="0"/>
              <a:t>pathetic</a:t>
            </a:r>
            <a:r>
              <a:rPr lang="en-US" dirty="0"/>
              <a:t>. </a:t>
            </a:r>
            <a:endParaRPr lang="en-US" dirty="0" smtClean="0"/>
          </a:p>
          <a:p>
            <a:pPr lvl="1"/>
            <a:r>
              <a:rPr lang="en-US" dirty="0" smtClean="0"/>
              <a:t>They're </a:t>
            </a:r>
            <a:r>
              <a:rPr lang="en-US" dirty="0"/>
              <a:t>also not the best for getting down to species IDs, but they'll tip you off to any parent-chick viewing </a:t>
            </a:r>
            <a:r>
              <a:rPr lang="en-US" dirty="0" smtClean="0"/>
              <a:t>opportunities.</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1676400"/>
            <a:ext cx="4038600" cy="2692400"/>
          </a:xfrm>
        </p:spPr>
      </p:pic>
    </p:spTree>
    <p:extLst>
      <p:ext uri="{BB962C8B-B14F-4D97-AF65-F5344CB8AC3E}">
        <p14:creationId xmlns:p14="http://schemas.microsoft.com/office/powerpoint/2010/main" val="30639274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8</a:t>
            </a:r>
            <a:endParaRPr lang="en-US" dirty="0"/>
          </a:p>
        </p:txBody>
      </p:sp>
      <p:sp>
        <p:nvSpPr>
          <p:cNvPr id="7" name="Content Placeholder 6"/>
          <p:cNvSpPr>
            <a:spLocks noGrp="1"/>
          </p:cNvSpPr>
          <p:nvPr>
            <p:ph idx="1"/>
          </p:nvPr>
        </p:nvSpPr>
        <p:spPr>
          <a:xfrm>
            <a:off x="457200" y="1600200"/>
            <a:ext cx="8229600" cy="5257800"/>
          </a:xfrm>
        </p:spPr>
        <p:txBody>
          <a:bodyPr>
            <a:normAutofit fontScale="92500" lnSpcReduction="20000"/>
          </a:bodyPr>
          <a:lstStyle/>
          <a:p>
            <a:pPr>
              <a:buFont typeface="+mj-lt"/>
              <a:buAutoNum type="arabicPeriod" startAt="8"/>
            </a:pPr>
            <a:r>
              <a:rPr lang="en-US" sz="1800" dirty="0"/>
              <a:t>Do ONE of the following:</a:t>
            </a:r>
          </a:p>
          <a:p>
            <a:pPr marL="685800" lvl="1" indent="-228600">
              <a:buFont typeface="+mj-lt"/>
              <a:buAutoNum type="alphaLcPeriod"/>
            </a:pPr>
            <a:r>
              <a:rPr lang="en-US" sz="1800" dirty="0"/>
              <a:t>Go on a field trip with a local club or with others who are knowledgeable about birds in your area.</a:t>
            </a:r>
          </a:p>
          <a:p>
            <a:pPr lvl="2">
              <a:buFont typeface="+mj-lt"/>
              <a:buAutoNum type="arabicPeriod"/>
            </a:pPr>
            <a:r>
              <a:rPr lang="en-US" sz="1600" dirty="0"/>
              <a:t>Keep a list or fill out a checklist of all the birds your group observed during the field trip.</a:t>
            </a:r>
          </a:p>
          <a:p>
            <a:pPr lvl="2">
              <a:buFont typeface="+mj-lt"/>
              <a:buAutoNum type="arabicPeriod"/>
            </a:pPr>
            <a:r>
              <a:rPr lang="en-US" sz="1600" dirty="0"/>
              <a:t>Tell your counselor which birds your group saw and why some species were common and some were present in small numbers.</a:t>
            </a:r>
          </a:p>
          <a:p>
            <a:pPr lvl="2">
              <a:buFont typeface="+mj-lt"/>
              <a:buAutoNum type="arabicPeriod"/>
            </a:pPr>
            <a:r>
              <a:rPr lang="en-US" sz="1600" dirty="0"/>
              <a:t>Tell your counselor what makes the area you visited good for finding birds.</a:t>
            </a:r>
          </a:p>
          <a:p>
            <a:pPr marL="685800" lvl="1" indent="-228600">
              <a:buFont typeface="+mj-lt"/>
              <a:buAutoNum type="alphaLcPeriod"/>
            </a:pPr>
            <a:r>
              <a:rPr lang="en-US" sz="1800" dirty="0" smtClean="0"/>
              <a:t>By using a public library, the Internet, or contacting the National Audubon Society, find the name and location of the Christmas Bird Count nearest your home and obtain the results of a recent count.</a:t>
            </a:r>
          </a:p>
          <a:p>
            <a:pPr lvl="2">
              <a:buFont typeface="+mj-lt"/>
              <a:buAutoNum type="arabicPeriod"/>
            </a:pPr>
            <a:r>
              <a:rPr lang="en-US" sz="1600" dirty="0" smtClean="0"/>
              <a:t>Explain </a:t>
            </a:r>
            <a:r>
              <a:rPr lang="en-US" sz="1600" dirty="0"/>
              <a:t>what kinds of information are collected during the annual event.</a:t>
            </a:r>
          </a:p>
          <a:p>
            <a:pPr lvl="2">
              <a:buFont typeface="+mj-lt"/>
              <a:buAutoNum type="arabicPeriod"/>
            </a:pPr>
            <a:r>
              <a:rPr lang="en-US" sz="1600" dirty="0"/>
              <a:t>Tell your counselor which species are most common, and explain why these birds are abundant.</a:t>
            </a:r>
          </a:p>
          <a:p>
            <a:pPr lvl="2">
              <a:buFont typeface="+mj-lt"/>
              <a:buAutoNum type="arabicPeriod"/>
            </a:pPr>
            <a:r>
              <a:rPr lang="en-US" sz="1600" dirty="0"/>
              <a:t>Tell your counselor which species are uncommon, and explain why these were present in small numbers. If the number of birds of these species is decreasing, explain why, and what, if anything, could be done to reverse their decline</a:t>
            </a:r>
            <a:r>
              <a:rPr lang="en-US" sz="1600" dirty="0" smtClean="0"/>
              <a:t>.</a:t>
            </a:r>
          </a:p>
          <a:p>
            <a:pPr marL="800100" lvl="1" indent="-342900" eaLnBrk="0" fontAlgn="base" hangingPunct="0">
              <a:spcBef>
                <a:spcPct val="0"/>
              </a:spcBef>
              <a:spcAft>
                <a:spcPct val="0"/>
              </a:spcAft>
              <a:buFont typeface="+mj-lt"/>
              <a:buAutoNum type="alphaLcPeriod" startAt="3"/>
            </a:pPr>
            <a:r>
              <a:rPr lang="en-US" altLang="en-US" sz="1800" dirty="0"/>
              <a:t>Participate in a bird banding program with an approved federal or state agency, university researcher, bird observatory, or certified private individual. </a:t>
            </a:r>
          </a:p>
          <a:p>
            <a:pPr marL="1257300" lvl="2" indent="-342900" eaLnBrk="0" fontAlgn="base" hangingPunct="0">
              <a:spcBef>
                <a:spcPct val="0"/>
              </a:spcBef>
              <a:spcAft>
                <a:spcPct val="0"/>
              </a:spcAft>
              <a:buFont typeface="+mj-lt"/>
              <a:buAutoNum type="arabicPeriod"/>
            </a:pPr>
            <a:r>
              <a:rPr lang="en-US" altLang="en-US" sz="1600" dirty="0"/>
              <a:t>Explain who is able to band birds and why. </a:t>
            </a:r>
          </a:p>
          <a:p>
            <a:pPr marL="1257300" lvl="2" indent="-342900" eaLnBrk="0" fontAlgn="base" hangingPunct="0">
              <a:spcBef>
                <a:spcPct val="0"/>
              </a:spcBef>
              <a:spcAft>
                <a:spcPct val="0"/>
              </a:spcAft>
              <a:buFont typeface="+mj-lt"/>
              <a:buAutoNum type="arabicPeriod"/>
            </a:pPr>
            <a:r>
              <a:rPr lang="en-US" altLang="en-US" sz="1600" dirty="0"/>
              <a:t>Explain why birds get banded. </a:t>
            </a:r>
          </a:p>
          <a:p>
            <a:pPr marL="1257300" lvl="2" indent="-342900" eaLnBrk="0" fontAlgn="base" hangingPunct="0">
              <a:spcBef>
                <a:spcPct val="0"/>
              </a:spcBef>
              <a:spcAft>
                <a:spcPct val="0"/>
              </a:spcAft>
              <a:buFont typeface="+mj-lt"/>
              <a:buAutoNum type="arabicPeriod"/>
            </a:pPr>
            <a:r>
              <a:rPr lang="en-US" altLang="en-US" sz="1600" dirty="0"/>
              <a:t>Explain what kinds of birds get banded. </a:t>
            </a:r>
          </a:p>
          <a:p>
            <a:pPr marL="1257300" lvl="2" indent="-342900" eaLnBrk="0" fontAlgn="base" hangingPunct="0">
              <a:spcBef>
                <a:spcPct val="0"/>
              </a:spcBef>
              <a:spcAft>
                <a:spcPct val="0"/>
              </a:spcAft>
              <a:buFont typeface="+mj-lt"/>
              <a:buAutoNum type="arabicPeriod"/>
            </a:pPr>
            <a:r>
              <a:rPr lang="en-US" altLang="en-US" sz="1600" dirty="0"/>
              <a:t>Tell how the birds were captured, the number of bird species recorded during your visit, and your role in the program. </a:t>
            </a:r>
          </a:p>
          <a:p>
            <a:pPr marL="0" lvl="2" indent="0">
              <a:buNone/>
            </a:pPr>
            <a:endParaRPr lang="en-US" sz="1600"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spTree>
    <p:extLst>
      <p:ext uri="{BB962C8B-B14F-4D97-AF65-F5344CB8AC3E}">
        <p14:creationId xmlns:p14="http://schemas.microsoft.com/office/powerpoint/2010/main" val="2314634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304800"/>
            <a:ext cx="6858000" cy="715963"/>
          </a:xfrm>
        </p:spPr>
        <p:txBody>
          <a:bodyPr>
            <a:normAutofit fontScale="90000"/>
          </a:bodyPr>
          <a:lstStyle/>
          <a:p>
            <a:pPr algn="l"/>
            <a:r>
              <a:rPr lang="en-US" sz="3600" dirty="0" smtClean="0">
                <a:solidFill>
                  <a:srgbClr val="4D4D4D"/>
                </a:solidFill>
              </a:rPr>
              <a:t>Bird Study Merit Badge Requirements</a:t>
            </a:r>
            <a:endParaRPr lang="en-US" sz="3600" dirty="0">
              <a:solidFill>
                <a:srgbClr val="4D4D4D"/>
              </a:solidFill>
            </a:endParaRPr>
          </a:p>
        </p:txBody>
      </p:sp>
      <p:sp>
        <p:nvSpPr>
          <p:cNvPr id="4" name="TextBox 3"/>
          <p:cNvSpPr txBox="1"/>
          <p:nvPr/>
        </p:nvSpPr>
        <p:spPr>
          <a:xfrm>
            <a:off x="2057400" y="1020763"/>
            <a:ext cx="6770914" cy="3447098"/>
          </a:xfrm>
          <a:prstGeom prst="rect">
            <a:avLst/>
          </a:prstGeom>
          <a:noFill/>
        </p:spPr>
        <p:txBody>
          <a:bodyPr wrap="square" rtlCol="0">
            <a:spAutoFit/>
          </a:bodyPr>
          <a:lstStyle/>
          <a:p>
            <a:pPr marL="342900" indent="-342900">
              <a:buFont typeface="+mj-lt"/>
              <a:buAutoNum type="arabicPeriod" startAt="8"/>
            </a:pPr>
            <a:r>
              <a:rPr lang="en-US" dirty="0" smtClean="0"/>
              <a:t>Do </a:t>
            </a:r>
            <a:r>
              <a:rPr lang="en-US" dirty="0"/>
              <a:t>ONE of the following:</a:t>
            </a:r>
          </a:p>
          <a:p>
            <a:pPr marL="800100" lvl="1" indent="-342900">
              <a:buFont typeface="+mj-lt"/>
              <a:buAutoNum type="alphaLcPeriod" startAt="2"/>
            </a:pPr>
            <a:r>
              <a:rPr lang="en-US" dirty="0" smtClean="0"/>
              <a:t>By </a:t>
            </a:r>
            <a:r>
              <a:rPr lang="en-US" dirty="0"/>
              <a:t>using a public library, the Internet, or contacting the National Audubon Society, find the name and location of the Christmas Bird Count nearest your home and obtain the results of a recent count.</a:t>
            </a:r>
          </a:p>
          <a:p>
            <a:pPr marL="1143000" lvl="2" indent="-228600">
              <a:buFont typeface="+mj-lt"/>
              <a:buAutoNum type="arabicPeriod"/>
            </a:pPr>
            <a:r>
              <a:rPr lang="en-US" sz="1600" dirty="0"/>
              <a:t>Explain what kinds of information are collected during the annual event.</a:t>
            </a:r>
          </a:p>
          <a:p>
            <a:pPr marL="1143000" lvl="2" indent="-228600">
              <a:buFont typeface="+mj-lt"/>
              <a:buAutoNum type="arabicPeriod"/>
            </a:pPr>
            <a:r>
              <a:rPr lang="en-US" sz="1600" dirty="0"/>
              <a:t>Tell your counselor which species are most common, and explain why these birds are abundant.</a:t>
            </a:r>
          </a:p>
          <a:p>
            <a:pPr marL="1143000" lvl="2" indent="-228600">
              <a:buFont typeface="+mj-lt"/>
              <a:buAutoNum type="arabicPeriod"/>
            </a:pPr>
            <a:r>
              <a:rPr lang="en-US" sz="1600" dirty="0"/>
              <a:t>Tell your counselor which species are uncommon, and explain why these were present in small numbers. If the number of birds of these species is decreasing, explain why, and what, if anything, could be done to reverse their decline</a:t>
            </a:r>
            <a:r>
              <a:rPr lang="en-US" sz="1600" dirty="0" smtClean="0"/>
              <a:t>.</a:t>
            </a:r>
            <a:endParaRPr lang="en-US"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7424512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925" y="0"/>
            <a:ext cx="6858000" cy="990600"/>
          </a:xfrm>
        </p:spPr>
        <p:txBody>
          <a:bodyPr>
            <a:normAutofit fontScale="90000"/>
          </a:bodyPr>
          <a:lstStyle/>
          <a:p>
            <a:r>
              <a:rPr lang="en-US" dirty="0" smtClean="0"/>
              <a:t>8a Finding a Bird Club Near You</a:t>
            </a:r>
            <a:endParaRPr lang="en-US" dirty="0"/>
          </a:p>
        </p:txBody>
      </p:sp>
      <p:sp>
        <p:nvSpPr>
          <p:cNvPr id="5" name="Content Placeholder 4"/>
          <p:cNvSpPr>
            <a:spLocks noGrp="1"/>
          </p:cNvSpPr>
          <p:nvPr>
            <p:ph sz="half" idx="1"/>
          </p:nvPr>
        </p:nvSpPr>
        <p:spPr/>
        <p:txBody>
          <a:bodyPr/>
          <a:lstStyle/>
          <a:p>
            <a:r>
              <a:rPr lang="en-US" dirty="0" smtClean="0"/>
              <a:t>Click on the following hyperlink to use the Bird Watchers Digest </a:t>
            </a:r>
            <a:r>
              <a:rPr lang="en-US" dirty="0" smtClean="0">
                <a:hlinkClick r:id="rId2"/>
              </a:rPr>
              <a:t>Bird Club Finder</a:t>
            </a:r>
            <a:r>
              <a:rPr lang="en-US" dirty="0" smtClean="0"/>
              <a:t> for an organization near you.</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9325" y="1417638"/>
            <a:ext cx="4038600" cy="4038600"/>
          </a:xfrm>
        </p:spPr>
      </p:pic>
    </p:spTree>
    <p:extLst>
      <p:ext uri="{BB962C8B-B14F-4D97-AF65-F5344CB8AC3E}">
        <p14:creationId xmlns:p14="http://schemas.microsoft.com/office/powerpoint/2010/main" val="4644991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70192" cy="990600"/>
          </a:xfrm>
        </p:spPr>
        <p:txBody>
          <a:bodyPr/>
          <a:lstStyle/>
          <a:p>
            <a:r>
              <a:rPr lang="en-US" dirty="0" smtClean="0"/>
              <a:t>8b Christmas Bird Count</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Click on the following hyperlink to visit </a:t>
            </a:r>
            <a:r>
              <a:rPr lang="en-US" dirty="0" smtClean="0">
                <a:hlinkClick r:id="rId2"/>
              </a:rPr>
              <a:t>Audubon Society Christmas Bird Count </a:t>
            </a:r>
            <a:r>
              <a:rPr lang="en-US" dirty="0" smtClean="0"/>
              <a:t>website.</a:t>
            </a:r>
          </a:p>
          <a:p>
            <a:r>
              <a:rPr lang="en-US" dirty="0" smtClean="0"/>
              <a:t>Click on the tab “</a:t>
            </a:r>
            <a:r>
              <a:rPr lang="en-US" dirty="0" smtClean="0">
                <a:hlinkClick r:id="rId3"/>
              </a:rPr>
              <a:t>Access Count Results</a:t>
            </a:r>
            <a:r>
              <a:rPr lang="en-US" dirty="0" smtClean="0"/>
              <a:t>”.</a:t>
            </a:r>
          </a:p>
          <a:p>
            <a:r>
              <a:rPr lang="en-US" dirty="0" smtClean="0"/>
              <a:t>Follow the instructions on the webpage for accessing your State’s information.</a:t>
            </a:r>
            <a:endParaRPr lang="en-US"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1843881"/>
            <a:ext cx="4038600" cy="4038600"/>
          </a:xfrm>
        </p:spPr>
      </p:pic>
    </p:spTree>
    <p:extLst>
      <p:ext uri="{BB962C8B-B14F-4D97-AF65-F5344CB8AC3E}">
        <p14:creationId xmlns:p14="http://schemas.microsoft.com/office/powerpoint/2010/main" val="668512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9</a:t>
            </a:r>
            <a:endParaRPr lang="en-US" dirty="0"/>
          </a:p>
        </p:txBody>
      </p:sp>
      <p:sp>
        <p:nvSpPr>
          <p:cNvPr id="7" name="Content Placeholder 6"/>
          <p:cNvSpPr>
            <a:spLocks noGrp="1"/>
          </p:cNvSpPr>
          <p:nvPr>
            <p:ph idx="1"/>
          </p:nvPr>
        </p:nvSpPr>
        <p:spPr/>
        <p:txBody>
          <a:bodyPr>
            <a:normAutofit/>
          </a:bodyPr>
          <a:lstStyle/>
          <a:p>
            <a:pPr marL="457200" indent="-457200">
              <a:buFont typeface="+mj-lt"/>
              <a:buAutoNum type="arabicPeriod" startAt="9"/>
            </a:pPr>
            <a:r>
              <a:rPr lang="en-US" sz="1800" dirty="0"/>
              <a:t>Do ONE of the following. For the option you choose, describe what birds you hope to attract, and why.</a:t>
            </a:r>
          </a:p>
          <a:p>
            <a:pPr marL="800100" lvl="1" indent="-342900">
              <a:buFont typeface="+mj-lt"/>
              <a:buAutoNum type="alphaLcPeriod"/>
            </a:pPr>
            <a:r>
              <a:rPr lang="en-US" sz="1800" dirty="0"/>
              <a:t>Build a bird feeder and put it in an appropriate place in your yard or another </a:t>
            </a:r>
            <a:r>
              <a:rPr lang="en-US" sz="1800" dirty="0" smtClean="0"/>
              <a:t>location.</a:t>
            </a:r>
          </a:p>
          <a:p>
            <a:pPr marL="800100" lvl="1" indent="-342900">
              <a:buFont typeface="+mj-lt"/>
              <a:buAutoNum type="alphaLcPeriod"/>
            </a:pPr>
            <a:r>
              <a:rPr lang="en-US" sz="1800" dirty="0" smtClean="0"/>
              <a:t>Build </a:t>
            </a:r>
            <a:r>
              <a:rPr lang="en-US" sz="1800" dirty="0"/>
              <a:t>a birdbath and put it in an appropriate </a:t>
            </a:r>
            <a:r>
              <a:rPr lang="en-US" sz="1800" dirty="0" smtClean="0"/>
              <a:t>place.</a:t>
            </a:r>
          </a:p>
          <a:p>
            <a:pPr marL="800100" lvl="1" indent="-342900">
              <a:buFont typeface="+mj-lt"/>
              <a:buAutoNum type="alphaLcPeriod"/>
            </a:pPr>
            <a:r>
              <a:rPr lang="en-US" sz="1800" dirty="0" smtClean="0"/>
              <a:t>Build </a:t>
            </a:r>
            <a:r>
              <a:rPr lang="en-US" sz="1800" dirty="0"/>
              <a:t>a backyard sanctuary for birds by planting trees and shrubs for food and cover</a:t>
            </a:r>
            <a:r>
              <a:rPr lang="en-US" sz="1800" dirty="0" smtClean="0"/>
              <a:t>.</a:t>
            </a:r>
          </a:p>
          <a:p>
            <a:pPr marL="800100" lvl="1" indent="-342900">
              <a:buFont typeface="+mj-lt"/>
              <a:buAutoNum type="alphaLcPeriod"/>
            </a:pPr>
            <a:r>
              <a:rPr lang="en-US" sz="1800" dirty="0" smtClean="0"/>
              <a:t>Build </a:t>
            </a:r>
            <a:r>
              <a:rPr lang="en-US" sz="1800" dirty="0"/>
              <a:t>a nest box for a species of your choice using plans approved by your counselor. </a:t>
            </a:r>
            <a:endParaRPr 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000" r="10000"/>
          <a:stretch/>
        </p:blipFill>
        <p:spPr>
          <a:xfrm>
            <a:off x="6019800" y="4267200"/>
            <a:ext cx="1920240" cy="2400300"/>
          </a:xfrm>
          <a:prstGeom prst="rect">
            <a:avLst/>
          </a:prstGeom>
        </p:spPr>
      </p:pic>
    </p:spTree>
    <p:extLst>
      <p:ext uri="{BB962C8B-B14F-4D97-AF65-F5344CB8AC3E}">
        <p14:creationId xmlns:p14="http://schemas.microsoft.com/office/powerpoint/2010/main" val="192369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0"/>
            <a:ext cx="6858000" cy="990600"/>
          </a:xfrm>
        </p:spPr>
        <p:txBody>
          <a:bodyPr/>
          <a:lstStyle/>
          <a:p>
            <a:r>
              <a:rPr lang="en-US" dirty="0" smtClean="0"/>
              <a:t>9a Build a Bird Feeder</a:t>
            </a:r>
            <a:endParaRPr lang="en-US" dirty="0"/>
          </a:p>
        </p:txBody>
      </p:sp>
      <p:sp>
        <p:nvSpPr>
          <p:cNvPr id="3" name="Content Placeholder 2"/>
          <p:cNvSpPr>
            <a:spLocks noGrp="1"/>
          </p:cNvSpPr>
          <p:nvPr>
            <p:ph sz="half" idx="1"/>
          </p:nvPr>
        </p:nvSpPr>
        <p:spPr/>
        <p:txBody>
          <a:bodyPr/>
          <a:lstStyle/>
          <a:p>
            <a:r>
              <a:rPr lang="en-US" dirty="0" smtClean="0"/>
              <a:t>Click on the following hyperlink to </a:t>
            </a:r>
            <a:r>
              <a:rPr lang="en-US" dirty="0" smtClean="0">
                <a:hlinkClick r:id="rId2"/>
              </a:rPr>
              <a:t>Build a Bird Feeder from Recycled Materials</a:t>
            </a:r>
            <a:r>
              <a:rPr lang="en-US" dirty="0"/>
              <a:t> </a:t>
            </a:r>
            <a:r>
              <a:rPr lang="en-US" dirty="0" smtClean="0"/>
              <a:t>or download the PDF file included with this presentation.</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47260" y="1942941"/>
            <a:ext cx="3840480" cy="3840480"/>
          </a:xfrm>
          <a:prstGeom prst="rect">
            <a:avLst/>
          </a:prstGeom>
        </p:spPr>
      </p:pic>
    </p:spTree>
    <p:extLst>
      <p:ext uri="{BB962C8B-B14F-4D97-AF65-F5344CB8AC3E}">
        <p14:creationId xmlns:p14="http://schemas.microsoft.com/office/powerpoint/2010/main" val="507975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61048" cy="990600"/>
          </a:xfrm>
        </p:spPr>
        <p:txBody>
          <a:bodyPr/>
          <a:lstStyle/>
          <a:p>
            <a:r>
              <a:rPr lang="en-US" dirty="0" smtClean="0"/>
              <a:t>9b Build a Birdbath</a:t>
            </a:r>
            <a:endParaRPr lang="en-US" dirty="0"/>
          </a:p>
        </p:txBody>
      </p:sp>
      <p:sp>
        <p:nvSpPr>
          <p:cNvPr id="3" name="Content Placeholder 2"/>
          <p:cNvSpPr>
            <a:spLocks noGrp="1"/>
          </p:cNvSpPr>
          <p:nvPr>
            <p:ph sz="half" idx="1"/>
          </p:nvPr>
        </p:nvSpPr>
        <p:spPr/>
        <p:txBody>
          <a:bodyPr/>
          <a:lstStyle/>
          <a:p>
            <a:r>
              <a:rPr lang="en-US" dirty="0"/>
              <a:t>Click on the following hyperlink to </a:t>
            </a:r>
            <a:r>
              <a:rPr lang="en-US" dirty="0">
                <a:hlinkClick r:id="rId2"/>
              </a:rPr>
              <a:t>Build a </a:t>
            </a:r>
            <a:r>
              <a:rPr lang="en-US" dirty="0" smtClean="0">
                <a:hlinkClick r:id="rId2"/>
              </a:rPr>
              <a:t>Birdbath</a:t>
            </a:r>
            <a:r>
              <a:rPr lang="en-US" dirty="0" smtClean="0"/>
              <a:t> or </a:t>
            </a:r>
            <a:r>
              <a:rPr lang="en-US" dirty="0"/>
              <a:t>download the PDF file included with this presentation.</a:t>
            </a:r>
          </a:p>
          <a:p>
            <a:endParaRPr lang="en-US" dirty="0"/>
          </a:p>
        </p:txBody>
      </p:sp>
      <p:pic>
        <p:nvPicPr>
          <p:cNvPr id="8" name="Content Placeholder 7"/>
          <p:cNvPicPr>
            <a:picLocks noGrp="1" noChangeAspect="1"/>
          </p:cNvPicPr>
          <p:nvPr>
            <p:ph sz="half" idx="2"/>
          </p:nvPr>
        </p:nvPicPr>
        <p:blipFill>
          <a:blip r:embed="rId3"/>
          <a:stretch>
            <a:fillRect/>
          </a:stretch>
        </p:blipFill>
        <p:spPr>
          <a:xfrm>
            <a:off x="4724400" y="1600200"/>
            <a:ext cx="4038600" cy="2320188"/>
          </a:xfrm>
          <a:prstGeom prst="rect">
            <a:avLst/>
          </a:prstGeom>
        </p:spPr>
      </p:pic>
    </p:spTree>
    <p:extLst>
      <p:ext uri="{BB962C8B-B14F-4D97-AF65-F5344CB8AC3E}">
        <p14:creationId xmlns:p14="http://schemas.microsoft.com/office/powerpoint/2010/main" val="380585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
        <p:nvSpPr>
          <p:cNvPr id="3" name="Content Placeholder 2"/>
          <p:cNvSpPr>
            <a:spLocks noGrp="1"/>
          </p:cNvSpPr>
          <p:nvPr>
            <p:ph sz="half" idx="1"/>
          </p:nvPr>
        </p:nvSpPr>
        <p:spPr/>
        <p:txBody>
          <a:bodyPr>
            <a:normAutofit fontScale="85000" lnSpcReduction="20000"/>
          </a:bodyPr>
          <a:lstStyle/>
          <a:p>
            <a:r>
              <a:rPr lang="en-US" b="1" dirty="0"/>
              <a:t>Research birds in your area.</a:t>
            </a:r>
            <a:r>
              <a:rPr lang="en-US" dirty="0"/>
              <a:t> Find out what types of birds live in your area or are likely to come to your property through migration. You may want to obtain a field guide to the area in order to know which birds to attract. Aim to create an environment that can support many different species. Bear in mind that you can attract different species depending on the season, as well.</a:t>
            </a:r>
          </a:p>
        </p:txBody>
      </p:sp>
      <p:pic>
        <p:nvPicPr>
          <p:cNvPr id="5" name="Content Placeholder 4"/>
          <p:cNvPicPr>
            <a:picLocks noGrp="1" noChangeAspect="1"/>
          </p:cNvPicPr>
          <p:nvPr>
            <p:ph sz="half" idx="2"/>
          </p:nvPr>
        </p:nvPicPr>
        <p:blipFill>
          <a:blip r:embed="rId2"/>
          <a:stretch>
            <a:fillRect/>
          </a:stretch>
        </p:blipFill>
        <p:spPr>
          <a:xfrm>
            <a:off x="4648200" y="2348706"/>
            <a:ext cx="4038600" cy="3028950"/>
          </a:xfrm>
          <a:prstGeom prst="rect">
            <a:avLst/>
          </a:prstGeom>
        </p:spPr>
      </p:pic>
    </p:spTree>
    <p:extLst>
      <p:ext uri="{BB962C8B-B14F-4D97-AF65-F5344CB8AC3E}">
        <p14:creationId xmlns:p14="http://schemas.microsoft.com/office/powerpoint/2010/main" val="20744539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4" name="Content Placeholder 3"/>
          <p:cNvSpPr>
            <a:spLocks noGrp="1"/>
          </p:cNvSpPr>
          <p:nvPr>
            <p:ph sz="half" idx="2"/>
          </p:nvPr>
        </p:nvSpPr>
        <p:spPr>
          <a:xfrm>
            <a:off x="4648200" y="1600200"/>
            <a:ext cx="4343400" cy="5105400"/>
          </a:xfrm>
        </p:spPr>
        <p:txBody>
          <a:bodyPr>
            <a:normAutofit fontScale="55000" lnSpcReduction="20000"/>
          </a:bodyPr>
          <a:lstStyle/>
          <a:p>
            <a:r>
              <a:rPr lang="en-US" b="1" dirty="0"/>
              <a:t>Choose a bird feeder.</a:t>
            </a:r>
            <a:r>
              <a:rPr lang="en-US" dirty="0"/>
              <a:t> The type of feeder you choose will influence what bird species you attract. No matter what, your bird feeder should have a few essential qualities: it should be difficult for squirrels to access, it should keep food dry, and it should be easy to clean. Bird feeders need to be washed out regularly so the food inside remains free of fungi and </a:t>
            </a:r>
            <a:r>
              <a:rPr lang="en-US" dirty="0" smtClean="0"/>
              <a:t>disease.</a:t>
            </a:r>
            <a:r>
              <a:rPr lang="en-US" baseline="30000" dirty="0"/>
              <a:t> </a:t>
            </a:r>
            <a:r>
              <a:rPr lang="en-US" dirty="0" smtClean="0"/>
              <a:t>The </a:t>
            </a:r>
            <a:r>
              <a:rPr lang="en-US" dirty="0"/>
              <a:t>most common types of feeders include: Tray feeders. Tray feeders are simple, flat trays that allow birds very easy access to seed. The downside is that seed is also accessible to squirrels and unprotected from the weather.</a:t>
            </a:r>
          </a:p>
          <a:p>
            <a:r>
              <a:rPr lang="en-US" dirty="0"/>
              <a:t>House feeders. These keep the seed in a contained area and dispense it as the birds feed on a small tray at the bottom of the feeder.</a:t>
            </a:r>
          </a:p>
          <a:p>
            <a:r>
              <a:rPr lang="en-US" dirty="0"/>
              <a:t>Window feeders. Window feeders attach to your window with suction cups, offering a full view of bird activity. They will attract birds like chickadees, finches, and some kinds of sparrows.</a:t>
            </a:r>
          </a:p>
          <a:p>
            <a:r>
              <a:rPr lang="en-US" dirty="0"/>
              <a:t>Suet feeders. Suet feeders are designed to offer suet cakes, which attract different birds like woodpeckers, nuthatches, and chickadees.</a:t>
            </a:r>
          </a:p>
          <a:p>
            <a:r>
              <a:rPr lang="en-US" dirty="0"/>
              <a:t>Tube feeders. To attract hummingbirds, use a tube feeder. These dispense sugar water through a tube.</a:t>
            </a:r>
          </a:p>
          <a:p>
            <a:endParaRPr lang="en-US" dirty="0"/>
          </a:p>
        </p:txBody>
      </p:sp>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1644208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600200"/>
            <a:ext cx="4343400" cy="5105400"/>
          </a:xfrm>
        </p:spPr>
        <p:txBody>
          <a:bodyPr>
            <a:normAutofit fontScale="47500" lnSpcReduction="20000"/>
          </a:bodyPr>
          <a:lstStyle/>
          <a:p>
            <a:r>
              <a:rPr lang="en-US" b="1" dirty="0"/>
              <a:t>Provide seed and other food.</a:t>
            </a:r>
            <a:r>
              <a:rPr lang="en-US" dirty="0"/>
              <a:t> Birds will be attracted to your yard if you offer them food. However, there are certain things to keep in mind. Do you know what species you are hoping to attract? If you would like to invite a wide range of native species, it's a good idea to have more than one type of feeder and to offer a variety of food. You will inevitably bring less desirable birds – common sparrow, pigeon, or crow – but with good seed choice you can maximize your target </a:t>
            </a:r>
            <a:r>
              <a:rPr lang="en-US" dirty="0" smtClean="0"/>
              <a:t>birds.</a:t>
            </a:r>
            <a:r>
              <a:rPr lang="en-US" baseline="30000" dirty="0"/>
              <a:t> </a:t>
            </a:r>
            <a:r>
              <a:rPr lang="en-US" dirty="0" smtClean="0"/>
              <a:t>Corn </a:t>
            </a:r>
            <a:r>
              <a:rPr lang="en-US" dirty="0"/>
              <a:t>is a favorite among nearly all birds but is to be used sparingly -- it will attract all sorts of animals. It is also important to be careful about the source of the corn since cheap corn can be contaminated with pesticides that are toxic to birds.</a:t>
            </a:r>
          </a:p>
          <a:p>
            <a:r>
              <a:rPr lang="en-US" dirty="0"/>
              <a:t>Sunflower seeds are popular among all seed-eating birds, which makes them a good choice if you want a variety of species. However, the shells must be raked up frequently. Sunflower seeds will also tempt squirrels.</a:t>
            </a:r>
          </a:p>
          <a:p>
            <a:r>
              <a:rPr lang="en-US" dirty="0"/>
              <a:t>White </a:t>
            </a:r>
            <a:r>
              <a:rPr lang="en-US" dirty="0" err="1"/>
              <a:t>proso</a:t>
            </a:r>
            <a:r>
              <a:rPr lang="en-US" dirty="0"/>
              <a:t> millet is a tasty treat for cardinals, quail, sparrows, doves, and crows. It is also attractive to house sparrows and other animals. Hummingbirds love to drink sugar water, meanwhile, and safflower seeds are good for attracting cardinals, chickadees, doves, sparrows, and grosbeaks.</a:t>
            </a:r>
          </a:p>
          <a:p>
            <a:r>
              <a:rPr lang="en-US" dirty="0"/>
              <a:t>Suet, the fat around cow and sheep organs, attracts woodpeckers, nuthatches, wrens, jays, and starlings. Peanut butter makes a good winter food since it is highly nutritious. Just make sure that it doesn't contain additives.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648200" y="2348706"/>
            <a:ext cx="4038600" cy="3028950"/>
          </a:xfrm>
          <a:prstGeom prst="rect">
            <a:avLst/>
          </a:prstGeom>
        </p:spPr>
      </p:pic>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758004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4" name="Content Placeholder 3"/>
          <p:cNvSpPr>
            <a:spLocks noGrp="1"/>
          </p:cNvSpPr>
          <p:nvPr>
            <p:ph sz="half" idx="2"/>
          </p:nvPr>
        </p:nvSpPr>
        <p:spPr>
          <a:xfrm>
            <a:off x="4648200" y="1600200"/>
            <a:ext cx="4038600" cy="5029200"/>
          </a:xfrm>
        </p:spPr>
        <p:txBody>
          <a:bodyPr>
            <a:normAutofit fontScale="62500" lnSpcReduction="20000"/>
          </a:bodyPr>
          <a:lstStyle/>
          <a:p>
            <a:r>
              <a:rPr lang="en-US" b="1" dirty="0"/>
              <a:t>Know what foods to avoid.</a:t>
            </a:r>
            <a:r>
              <a:rPr lang="en-US" dirty="0"/>
              <a:t> Birds can easily be poisoned by food that is contaminated or contains hard-to-digest ingredients. Be sure to buy high-quality seed or suet. Some cheap manufacturers of bird food cut corners, so consider springing for a more expensive brand. Here are a few foods to avoid putting out: </a:t>
            </a:r>
            <a:endParaRPr lang="en-US" dirty="0" smtClean="0"/>
          </a:p>
          <a:p>
            <a:r>
              <a:rPr lang="en-US" dirty="0" smtClean="0"/>
              <a:t>Bread</a:t>
            </a:r>
            <a:r>
              <a:rPr lang="en-US" dirty="0"/>
              <a:t>, crackers, or other processed carbohydrates do not offer birds much nutritional value and can have toxic ingredients. Bacon drippings or other meats can meanwhile contain harmful nitrates. Both may end up attracting mice and rats instead</a:t>
            </a:r>
            <a:r>
              <a:rPr lang="en-US" dirty="0" smtClean="0"/>
              <a:t>.</a:t>
            </a:r>
            <a:endParaRPr lang="en-US" dirty="0"/>
          </a:p>
          <a:p>
            <a:r>
              <a:rPr lang="en-US" dirty="0"/>
              <a:t>Cheap feeds often contain “filler seeds” that are not eaten like red millet, golden millet, oats, and flax. Be sure to check the ingredients in the purchased feed.</a:t>
            </a:r>
          </a:p>
          <a:p>
            <a:endParaRPr lang="en-US" dirty="0"/>
          </a:p>
        </p:txBody>
      </p:sp>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19677352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0000" lnSpcReduction="20000"/>
          </a:bodyPr>
          <a:lstStyle/>
          <a:p>
            <a:r>
              <a:rPr lang="en-US" b="1" dirty="0"/>
              <a:t>Install the feeder in a safe location.</a:t>
            </a:r>
            <a:r>
              <a:rPr lang="en-US" dirty="0"/>
              <a:t> If you want the feeder to be near enough for you to view it from your house, place it within 3 </a:t>
            </a:r>
            <a:r>
              <a:rPr lang="en-US" dirty="0" err="1"/>
              <a:t>ft</a:t>
            </a:r>
            <a:r>
              <a:rPr lang="en-US" dirty="0"/>
              <a:t> (0.91 m) of your window. If you want to give the birds more space, place the feeder about 30 </a:t>
            </a:r>
            <a:r>
              <a:rPr lang="en-US" dirty="0" err="1"/>
              <a:t>ft</a:t>
            </a:r>
            <a:r>
              <a:rPr lang="en-US" dirty="0"/>
              <a:t> (9.1 m) from your home</a:t>
            </a:r>
            <a:r>
              <a:rPr lang="en-US" dirty="0" smtClean="0"/>
              <a:t>.</a:t>
            </a:r>
            <a:r>
              <a:rPr lang="en-US" baseline="30000" dirty="0" smtClean="0"/>
              <a:t> </a:t>
            </a:r>
            <a:r>
              <a:rPr lang="en-US" dirty="0"/>
              <a:t>The feeder should also be far enough away from tree cover to prevent squirrels from reaching the feeder from a tree. </a:t>
            </a:r>
            <a:endParaRPr lang="en-US" dirty="0" smtClean="0"/>
          </a:p>
          <a:p>
            <a:r>
              <a:rPr lang="en-US" dirty="0" smtClean="0"/>
              <a:t>Also</a:t>
            </a:r>
            <a:r>
              <a:rPr lang="en-US" dirty="0"/>
              <a:t>, keep the blinds in your home at least halfway closed during the day so the birds will be less likely to fly through the window.</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648200" y="2348706"/>
            <a:ext cx="4038600" cy="3028950"/>
          </a:xfrm>
          <a:prstGeom prst="rect">
            <a:avLst/>
          </a:prstGeom>
        </p:spPr>
      </p:pic>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3343701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304800"/>
            <a:ext cx="6858000" cy="715963"/>
          </a:xfrm>
        </p:spPr>
        <p:txBody>
          <a:bodyPr>
            <a:normAutofit fontScale="90000"/>
          </a:bodyPr>
          <a:lstStyle/>
          <a:p>
            <a:pPr algn="l"/>
            <a:r>
              <a:rPr lang="en-US" sz="3600" dirty="0" smtClean="0">
                <a:solidFill>
                  <a:srgbClr val="4D4D4D"/>
                </a:solidFill>
              </a:rPr>
              <a:t>Bird Study Merit Badge Requirements</a:t>
            </a:r>
            <a:endParaRPr lang="en-US" sz="3600" dirty="0">
              <a:solidFill>
                <a:srgbClr val="4D4D4D"/>
              </a:solidFill>
            </a:endParaRPr>
          </a:p>
        </p:txBody>
      </p:sp>
      <p:sp>
        <p:nvSpPr>
          <p:cNvPr id="4" name="TextBox 3"/>
          <p:cNvSpPr txBox="1"/>
          <p:nvPr/>
        </p:nvSpPr>
        <p:spPr>
          <a:xfrm>
            <a:off x="2057400" y="1020763"/>
            <a:ext cx="6770914" cy="2431435"/>
          </a:xfrm>
          <a:prstGeom prst="rect">
            <a:avLst/>
          </a:prstGeom>
          <a:noFill/>
        </p:spPr>
        <p:txBody>
          <a:bodyPr wrap="square" rtlCol="0">
            <a:spAutoFit/>
          </a:bodyPr>
          <a:lstStyle/>
          <a:p>
            <a:pPr marL="342900" indent="-342900">
              <a:buFont typeface="+mj-lt"/>
              <a:buAutoNum type="arabicPeriod" startAt="8"/>
            </a:pPr>
            <a:r>
              <a:rPr lang="en-US" dirty="0" smtClean="0"/>
              <a:t>Do </a:t>
            </a:r>
            <a:r>
              <a:rPr lang="en-US" dirty="0"/>
              <a:t>ONE of the following</a:t>
            </a:r>
            <a:r>
              <a:rPr lang="en-US" dirty="0" smtClean="0"/>
              <a:t>:</a:t>
            </a:r>
            <a:endParaRPr lang="en-US" altLang="en-US" dirty="0">
              <a:latin typeface="Arial" panose="020B0604020202020204" pitchFamily="34" charset="0"/>
            </a:endParaRPr>
          </a:p>
          <a:p>
            <a:pPr marL="800100" lvl="1" indent="-342900" eaLnBrk="0" fontAlgn="base" hangingPunct="0">
              <a:spcBef>
                <a:spcPct val="0"/>
              </a:spcBef>
              <a:spcAft>
                <a:spcPct val="0"/>
              </a:spcAft>
              <a:buFont typeface="+mj-lt"/>
              <a:buAutoNum type="alphaLcPeriod" startAt="3"/>
            </a:pPr>
            <a:r>
              <a:rPr lang="en-US" altLang="en-US" dirty="0" smtClean="0"/>
              <a:t>Participate </a:t>
            </a:r>
            <a:r>
              <a:rPr lang="en-US" altLang="en-US" dirty="0"/>
              <a:t>in a bird banding program with an approved federal or state agency, university researcher, bird observatory, or certified private individual. </a:t>
            </a:r>
          </a:p>
          <a:p>
            <a:pPr marL="1257300" lvl="2" indent="-342900" eaLnBrk="0" fontAlgn="base" hangingPunct="0">
              <a:spcBef>
                <a:spcPct val="0"/>
              </a:spcBef>
              <a:spcAft>
                <a:spcPct val="0"/>
              </a:spcAft>
              <a:buFont typeface="+mj-lt"/>
              <a:buAutoNum type="arabicPeriod"/>
            </a:pPr>
            <a:r>
              <a:rPr lang="en-US" altLang="en-US" sz="1600" dirty="0" smtClean="0"/>
              <a:t>Explain </a:t>
            </a:r>
            <a:r>
              <a:rPr lang="en-US" altLang="en-US" sz="1600" dirty="0"/>
              <a:t>who is able to band birds and why. </a:t>
            </a:r>
          </a:p>
          <a:p>
            <a:pPr marL="1257300" lvl="2" indent="-342900" eaLnBrk="0" fontAlgn="base" hangingPunct="0">
              <a:spcBef>
                <a:spcPct val="0"/>
              </a:spcBef>
              <a:spcAft>
                <a:spcPct val="0"/>
              </a:spcAft>
              <a:buFont typeface="+mj-lt"/>
              <a:buAutoNum type="arabicPeriod"/>
            </a:pPr>
            <a:r>
              <a:rPr lang="en-US" altLang="en-US" sz="1600" dirty="0" smtClean="0"/>
              <a:t>Explain </a:t>
            </a:r>
            <a:r>
              <a:rPr lang="en-US" altLang="en-US" sz="1600" dirty="0"/>
              <a:t>why birds get banded. </a:t>
            </a:r>
          </a:p>
          <a:p>
            <a:pPr marL="1257300" lvl="2" indent="-342900" eaLnBrk="0" fontAlgn="base" hangingPunct="0">
              <a:spcBef>
                <a:spcPct val="0"/>
              </a:spcBef>
              <a:spcAft>
                <a:spcPct val="0"/>
              </a:spcAft>
              <a:buFont typeface="+mj-lt"/>
              <a:buAutoNum type="arabicPeriod"/>
            </a:pPr>
            <a:r>
              <a:rPr lang="en-US" altLang="en-US" sz="1600" dirty="0" smtClean="0"/>
              <a:t>Explain </a:t>
            </a:r>
            <a:r>
              <a:rPr lang="en-US" altLang="en-US" sz="1600" dirty="0"/>
              <a:t>what kinds of birds get banded. </a:t>
            </a:r>
          </a:p>
          <a:p>
            <a:pPr marL="1257300" lvl="2" indent="-342900" eaLnBrk="0" fontAlgn="base" hangingPunct="0">
              <a:spcBef>
                <a:spcPct val="0"/>
              </a:spcBef>
              <a:spcAft>
                <a:spcPct val="0"/>
              </a:spcAft>
              <a:buFont typeface="+mj-lt"/>
              <a:buAutoNum type="arabicPeriod"/>
            </a:pPr>
            <a:r>
              <a:rPr lang="en-US" altLang="en-US" sz="1600" dirty="0" smtClean="0"/>
              <a:t>Tell </a:t>
            </a:r>
            <a:r>
              <a:rPr lang="en-US" altLang="en-US" sz="1600" dirty="0"/>
              <a:t>how the birds were captured, the number of bird species recorded during your visit, and your role in the program.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14050505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normAutofit fontScale="70000" lnSpcReduction="20000"/>
          </a:bodyPr>
          <a:lstStyle/>
          <a:p>
            <a:r>
              <a:rPr lang="en-US" b="1" dirty="0"/>
              <a:t>Maintain the feeder.</a:t>
            </a:r>
            <a:r>
              <a:rPr lang="en-US" dirty="0"/>
              <a:t> It is important to change the food frequently and clean the feeder with soap and water every few weeks. Otherwise, bird droppings, fungus, and bacteria can contaminate the feeder and the food, potentially sickening birds. Be particularly vigilant during wet weather, when damp food is more susceptible to mold. For the same reason, and because it attracts undesirable animals, food that has fallen to the ground should be cleared away.</a:t>
            </a:r>
          </a:p>
          <a:p>
            <a:endParaRPr lang="en-US" dirty="0"/>
          </a:p>
        </p:txBody>
      </p:sp>
      <p:pic>
        <p:nvPicPr>
          <p:cNvPr id="9" name="Content Placeholder 4"/>
          <p:cNvPicPr>
            <a:picLocks noGrp="1" noChangeAspect="1"/>
          </p:cNvPicPr>
          <p:nvPr>
            <p:ph sz="half" idx="2"/>
          </p:nvPr>
        </p:nvPicPr>
        <p:blipFill>
          <a:blip r:embed="rId2"/>
          <a:stretch>
            <a:fillRect/>
          </a:stretch>
        </p:blipFill>
        <p:spPr>
          <a:xfrm>
            <a:off x="4648200" y="2348706"/>
            <a:ext cx="4038600" cy="3028950"/>
          </a:xfrm>
          <a:prstGeom prst="rect">
            <a:avLst/>
          </a:prstGeom>
        </p:spPr>
      </p:pic>
      <p:sp>
        <p:nvSpPr>
          <p:cNvPr id="8"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27630718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4" name="Content Placeholder 3"/>
          <p:cNvSpPr>
            <a:spLocks noGrp="1"/>
          </p:cNvSpPr>
          <p:nvPr>
            <p:ph sz="half" idx="2"/>
          </p:nvPr>
        </p:nvSpPr>
        <p:spPr/>
        <p:txBody>
          <a:bodyPr>
            <a:normAutofit fontScale="77500" lnSpcReduction="20000"/>
          </a:bodyPr>
          <a:lstStyle/>
          <a:p>
            <a:r>
              <a:rPr lang="en-US" b="1" dirty="0"/>
              <a:t>Provide grit.</a:t>
            </a:r>
            <a:r>
              <a:rPr lang="en-US" dirty="0"/>
              <a:t> Birds lack teeth and many instead rely on an organ called a gizzard to digest food. To work properly the gizzard needs grit – bits of sand, gravel, or other small stones. You can help by offering insoluble grit (e.g. small pieces of gravel) or soluble grit (like cuttlebone, crushed oyster shell, or crushed eggshell). Eggshell serves a dual purpose by giving the birds calcium needed for egg-laying.</a:t>
            </a:r>
          </a:p>
        </p:txBody>
      </p:sp>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1261076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4" name="Content Placeholder 3"/>
          <p:cNvSpPr>
            <a:spLocks noGrp="1"/>
          </p:cNvSpPr>
          <p:nvPr>
            <p:ph sz="half" idx="2"/>
          </p:nvPr>
        </p:nvSpPr>
        <p:spPr>
          <a:xfrm>
            <a:off x="4648200" y="1600200"/>
            <a:ext cx="4343400" cy="5181600"/>
          </a:xfrm>
        </p:spPr>
        <p:txBody>
          <a:bodyPr>
            <a:normAutofit fontScale="70000" lnSpcReduction="20000"/>
          </a:bodyPr>
          <a:lstStyle/>
          <a:p>
            <a:r>
              <a:rPr lang="en-US" b="1" dirty="0"/>
              <a:t>Plant native trees, shrubs, and plants.</a:t>
            </a:r>
            <a:r>
              <a:rPr lang="en-US" dirty="0"/>
              <a:t> Use a local field guide or call your local Audubon Society chapter (if you live in the United States) to find out what grows naturally in your region, and add these plants to your garden. Native trees, shrubs, and plants are more likely to attract birds than non-native trees, shrubs, and plants. A variety of native trees, shrubs, and grasses will also provide natural shelter and cover for birds</a:t>
            </a:r>
            <a:r>
              <a:rPr lang="en-US" dirty="0" smtClean="0"/>
              <a:t>.</a:t>
            </a:r>
            <a:endParaRPr lang="en-US" baseline="30000" dirty="0" smtClean="0"/>
          </a:p>
          <a:p>
            <a:r>
              <a:rPr lang="en-US" dirty="0" smtClean="0"/>
              <a:t>Evergreen </a:t>
            </a:r>
            <a:r>
              <a:rPr lang="en-US" dirty="0"/>
              <a:t>trees and shrubs like hollies make great homes for birds over the winter.</a:t>
            </a:r>
          </a:p>
          <a:p>
            <a:r>
              <a:rPr lang="en-US" dirty="0"/>
              <a:t>Many birds are attracted to fruit and berries, so consider planting an apple tree or planting a blueberry bush.</a:t>
            </a:r>
          </a:p>
          <a:p>
            <a:endParaRPr lang="en-US" dirty="0"/>
          </a:p>
        </p:txBody>
      </p:sp>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2301293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4" name="Content Placeholder 3"/>
          <p:cNvSpPr>
            <a:spLocks noGrp="1"/>
          </p:cNvSpPr>
          <p:nvPr>
            <p:ph sz="half" idx="2"/>
          </p:nvPr>
        </p:nvSpPr>
        <p:spPr>
          <a:xfrm>
            <a:off x="4648200" y="1600200"/>
            <a:ext cx="4343400" cy="5181600"/>
          </a:xfrm>
        </p:spPr>
        <p:txBody>
          <a:bodyPr>
            <a:normAutofit fontScale="62500" lnSpcReduction="20000"/>
          </a:bodyPr>
          <a:lstStyle/>
          <a:p>
            <a:r>
              <a:rPr lang="en-US" b="1" dirty="0"/>
              <a:t>Create a nesting site using natural materials.</a:t>
            </a:r>
            <a:r>
              <a:rPr lang="en-US" dirty="0"/>
              <a:t> If you would like to create a more natural nesting spot, an easy way to do it is to allow your yard to grow a bit wilder. Let the grass grow in a certain spot or build a brush pile. This simulates the type of habitat where birds nest in the wild. You might alternately heap branches into a large pile or create sites under your bushes by raking mulch around the </a:t>
            </a:r>
            <a:r>
              <a:rPr lang="en-US" dirty="0" smtClean="0"/>
              <a:t>base.</a:t>
            </a:r>
            <a:endParaRPr lang="en-US" baseline="30000" dirty="0"/>
          </a:p>
          <a:p>
            <a:r>
              <a:rPr lang="en-US" dirty="0" smtClean="0"/>
              <a:t>Consider </a:t>
            </a:r>
            <a:r>
              <a:rPr lang="en-US" dirty="0"/>
              <a:t>supply nesting material such as string, hair, or other fibers, or stuff mesh bags with pieces of yarn or string, straw, pet fur, small bits of cloth, or anything else that a bird might use to nest.</a:t>
            </a:r>
          </a:p>
          <a:p>
            <a:r>
              <a:rPr lang="en-US" dirty="0"/>
              <a:t>Don't remove dead trees unless they are a danger. Standing dead trees are important nesting and foraging spots for many species, especially woodpeckers, which eat the insects that infest dead trees.</a:t>
            </a:r>
          </a:p>
          <a:p>
            <a:endParaRPr lang="en-US" dirty="0"/>
          </a:p>
        </p:txBody>
      </p:sp>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27734637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600200"/>
            <a:ext cx="4343400" cy="5181600"/>
          </a:xfrm>
        </p:spPr>
        <p:txBody>
          <a:bodyPr>
            <a:normAutofit fontScale="62500" lnSpcReduction="20000"/>
          </a:bodyPr>
          <a:lstStyle/>
          <a:p>
            <a:endParaRPr lang="en-US" dirty="0"/>
          </a:p>
          <a:p>
            <a:r>
              <a:rPr lang="en-US" b="1" dirty="0"/>
              <a:t>Provide a water source.</a:t>
            </a:r>
            <a:r>
              <a:rPr lang="en-US" dirty="0"/>
              <a:t> Birds are attracted to the sound of dripping or moving </a:t>
            </a:r>
            <a:r>
              <a:rPr lang="en-US" dirty="0" smtClean="0"/>
              <a:t>water.</a:t>
            </a:r>
            <a:r>
              <a:rPr lang="en-US" baseline="30000" dirty="0"/>
              <a:t> </a:t>
            </a:r>
            <a:r>
              <a:rPr lang="en-US" dirty="0" smtClean="0"/>
              <a:t>You </a:t>
            </a:r>
            <a:r>
              <a:rPr lang="en-US" dirty="0"/>
              <a:t>can buy a birdbath or create a shallow pond with a fountain. Make sure it is close to the ground and not made of slippery material. If you are short on time or resources, hang a water-filled container with a hole on the bottom above a dish. Try not to place the water source near trees or bushes where cats might hide. Also, make sure the water is not more than 1 inch (2.5cm) </a:t>
            </a:r>
            <a:r>
              <a:rPr lang="en-US" dirty="0" smtClean="0"/>
              <a:t>deep.</a:t>
            </a:r>
            <a:endParaRPr lang="en-US" baseline="30000" dirty="0"/>
          </a:p>
          <a:p>
            <a:r>
              <a:rPr lang="en-US" dirty="0" smtClean="0"/>
              <a:t>Consider </a:t>
            </a:r>
            <a:r>
              <a:rPr lang="en-US" dirty="0"/>
              <a:t>using a heated water source during the winter. For the sake of sanitation, find a bath that is easy to clean. Ensure that the water does not become stagnant or harbor algae.</a:t>
            </a:r>
            <a:r>
              <a:rPr lang="en-US" baseline="30000" dirty="0">
                <a:hlinkClick r:id="rId2"/>
              </a:rPr>
              <a:t>[</a:t>
            </a:r>
            <a:endParaRPr lang="en-US" dirty="0"/>
          </a:p>
          <a:p>
            <a:endParaRPr lang="en-US" dirty="0"/>
          </a:p>
        </p:txBody>
      </p:sp>
      <p:pic>
        <p:nvPicPr>
          <p:cNvPr id="5" name="Content Placeholder 4"/>
          <p:cNvPicPr>
            <a:picLocks noGrp="1" noChangeAspect="1"/>
          </p:cNvPicPr>
          <p:nvPr>
            <p:ph sz="half" idx="2"/>
          </p:nvPr>
        </p:nvPicPr>
        <p:blipFill>
          <a:blip r:embed="rId3"/>
          <a:stretch>
            <a:fillRect/>
          </a:stretch>
        </p:blipFill>
        <p:spPr>
          <a:xfrm>
            <a:off x="4648200" y="2348706"/>
            <a:ext cx="4038600" cy="3028950"/>
          </a:xfrm>
          <a:prstGeom prst="rect">
            <a:avLst/>
          </a:prstGeom>
        </p:spPr>
      </p:pic>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2568567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57200" y="2348706"/>
            <a:ext cx="4038600" cy="3028950"/>
          </a:xfrm>
          <a:prstGeom prst="rect">
            <a:avLst/>
          </a:prstGeom>
        </p:spPr>
      </p:pic>
      <p:sp>
        <p:nvSpPr>
          <p:cNvPr id="4" name="Content Placeholder 3"/>
          <p:cNvSpPr>
            <a:spLocks noGrp="1"/>
          </p:cNvSpPr>
          <p:nvPr>
            <p:ph sz="half" idx="2"/>
          </p:nvPr>
        </p:nvSpPr>
        <p:spPr/>
        <p:txBody>
          <a:bodyPr>
            <a:normAutofit fontScale="85000" lnSpcReduction="10000"/>
          </a:bodyPr>
          <a:lstStyle/>
          <a:p>
            <a:r>
              <a:rPr lang="en-US" b="1" dirty="0"/>
              <a:t>Avoid pesticides.</a:t>
            </a:r>
            <a:r>
              <a:rPr lang="en-US" dirty="0"/>
              <a:t> Pesticides are harmful to birds in more ways than one. First, they kill vital sources of food for some species. Second, the chemicals in the pesticides can be dangerous for birds to ingest. In order to attract birds to your property, use natural forms of insect control instead of chemicals on your lawn, trees, and shrubs.</a:t>
            </a:r>
          </a:p>
        </p:txBody>
      </p:sp>
      <p:sp>
        <p:nvSpPr>
          <p:cNvPr id="6" name="Title 1"/>
          <p:cNvSpPr>
            <a:spLocks noGrp="1"/>
          </p:cNvSpPr>
          <p:nvPr>
            <p:ph type="title"/>
          </p:nvPr>
        </p:nvSpPr>
        <p:spPr>
          <a:xfrm>
            <a:off x="1828800" y="0"/>
            <a:ext cx="6858000" cy="11430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37698386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267200" cy="5105400"/>
          </a:xfrm>
        </p:spPr>
        <p:txBody>
          <a:bodyPr>
            <a:normAutofit fontScale="77500" lnSpcReduction="20000"/>
          </a:bodyPr>
          <a:lstStyle/>
          <a:p>
            <a:r>
              <a:rPr lang="en-US" b="1" dirty="0"/>
              <a:t>Keep cats and other predators away.</a:t>
            </a:r>
            <a:r>
              <a:rPr lang="en-US" dirty="0"/>
              <a:t> Cats, snakes, raccoons, and rats prey on songbirds or their eggs, killing millions every year. No matter how hospitable your yard may seem, having a cat prowling around will act as a disincentive. Keep your cat away from feeding, drinking, and nesting areas if you are seriously interested in attracting </a:t>
            </a:r>
            <a:r>
              <a:rPr lang="en-US" dirty="0" smtClean="0"/>
              <a:t>birds.</a:t>
            </a:r>
            <a:endParaRPr lang="en-US" baseline="30000" dirty="0"/>
          </a:p>
          <a:p>
            <a:r>
              <a:rPr lang="en-US" dirty="0" smtClean="0"/>
              <a:t>Hole </a:t>
            </a:r>
            <a:r>
              <a:rPr lang="en-US" dirty="0"/>
              <a:t>restrictors, baffles, and tube entrances are good ways to secure birdhouses. Mounting the house well above ground and using predator repellent are two added safeguards.</a:t>
            </a:r>
          </a:p>
        </p:txBody>
      </p:sp>
      <p:pic>
        <p:nvPicPr>
          <p:cNvPr id="5" name="Content Placeholder 4"/>
          <p:cNvPicPr>
            <a:picLocks noGrp="1" noChangeAspect="1"/>
          </p:cNvPicPr>
          <p:nvPr>
            <p:ph sz="half" idx="2"/>
          </p:nvPr>
        </p:nvPicPr>
        <p:blipFill>
          <a:blip r:embed="rId2"/>
          <a:stretch>
            <a:fillRect/>
          </a:stretch>
        </p:blipFill>
        <p:spPr>
          <a:xfrm>
            <a:off x="4648200" y="2348706"/>
            <a:ext cx="4038600" cy="3028950"/>
          </a:xfrm>
          <a:prstGeom prst="rect">
            <a:avLst/>
          </a:prstGeom>
        </p:spPr>
      </p:pic>
      <p:sp>
        <p:nvSpPr>
          <p:cNvPr id="6" name="Title 1"/>
          <p:cNvSpPr>
            <a:spLocks noGrp="1"/>
          </p:cNvSpPr>
          <p:nvPr>
            <p:ph type="title"/>
          </p:nvPr>
        </p:nvSpPr>
        <p:spPr>
          <a:xfrm>
            <a:off x="1828800" y="0"/>
            <a:ext cx="6858000" cy="990600"/>
          </a:xfrm>
        </p:spPr>
        <p:txBody>
          <a:bodyPr>
            <a:normAutofit/>
          </a:bodyPr>
          <a:lstStyle/>
          <a:p>
            <a:r>
              <a:rPr lang="en-US" sz="3600" dirty="0" smtClean="0"/>
              <a:t>9c Build a Backyard Bird Sanctuary</a:t>
            </a:r>
            <a:endParaRPr lang="en-US" sz="3600" dirty="0"/>
          </a:p>
        </p:txBody>
      </p:sp>
    </p:spTree>
    <p:extLst>
      <p:ext uri="{BB962C8B-B14F-4D97-AF65-F5344CB8AC3E}">
        <p14:creationId xmlns:p14="http://schemas.microsoft.com/office/powerpoint/2010/main" val="2952344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267200" cy="5105400"/>
          </a:xfrm>
        </p:spPr>
        <p:txBody>
          <a:bodyPr>
            <a:normAutofit fontScale="70000" lnSpcReduction="20000"/>
          </a:bodyPr>
          <a:lstStyle/>
          <a:p>
            <a:r>
              <a:rPr lang="en-US" b="1" dirty="0"/>
              <a:t>Build a birdhouse or nesting box.</a:t>
            </a:r>
            <a:r>
              <a:rPr lang="en-US" dirty="0"/>
              <a:t> Different species nest in different places, so it is a good idea to conduct research on the type of bird you wish to attract. If you plan to buy a birdhouse or build a nesting box, take note that boxes with different holes, shapes, and orientations will attract different species. Such a box can be mounted to a tree or hung from a pole. </a:t>
            </a:r>
            <a:endParaRPr lang="en-US" dirty="0" smtClean="0"/>
          </a:p>
          <a:p>
            <a:r>
              <a:rPr lang="en-US" dirty="0" smtClean="0"/>
              <a:t>Make </a:t>
            </a:r>
            <a:r>
              <a:rPr lang="en-US" dirty="0"/>
              <a:t>sure that the box is up no later than February if you are in a southerly location; if in the north, hang it in </a:t>
            </a:r>
            <a:r>
              <a:rPr lang="en-US" dirty="0" smtClean="0"/>
              <a:t>March.</a:t>
            </a:r>
            <a:r>
              <a:rPr lang="en-US" baseline="30000" dirty="0"/>
              <a:t> </a:t>
            </a:r>
            <a:endParaRPr lang="en-US" baseline="30000" dirty="0" smtClean="0"/>
          </a:p>
          <a:p>
            <a:r>
              <a:rPr lang="en-US" dirty="0" smtClean="0"/>
              <a:t>Make </a:t>
            </a:r>
            <a:r>
              <a:rPr lang="en-US" dirty="0"/>
              <a:t>sure that your nest site has adequate ventilation and is supplied with a "baffle" and reinforcement ring at the opening. This will prevent predators from entering.</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648200" y="2348706"/>
            <a:ext cx="4038600" cy="3028950"/>
          </a:xfrm>
          <a:prstGeom prst="rect">
            <a:avLst/>
          </a:prstGeom>
        </p:spPr>
      </p:pic>
      <p:sp>
        <p:nvSpPr>
          <p:cNvPr id="6" name="Title 1"/>
          <p:cNvSpPr>
            <a:spLocks noGrp="1"/>
          </p:cNvSpPr>
          <p:nvPr>
            <p:ph type="title"/>
          </p:nvPr>
        </p:nvSpPr>
        <p:spPr>
          <a:xfrm>
            <a:off x="1828800" y="0"/>
            <a:ext cx="6858000" cy="990600"/>
          </a:xfrm>
        </p:spPr>
        <p:txBody>
          <a:bodyPr>
            <a:normAutofit/>
          </a:bodyPr>
          <a:lstStyle/>
          <a:p>
            <a:r>
              <a:rPr lang="en-US" dirty="0" smtClean="0"/>
              <a:t>9d </a:t>
            </a:r>
            <a:r>
              <a:rPr lang="en-US" dirty="0" smtClean="0"/>
              <a:t>Build a </a:t>
            </a:r>
            <a:r>
              <a:rPr lang="en-US" dirty="0" smtClean="0"/>
              <a:t>Nest Box</a:t>
            </a:r>
            <a:endParaRPr lang="en-US" dirty="0"/>
          </a:p>
        </p:txBody>
      </p:sp>
    </p:spTree>
    <p:extLst>
      <p:ext uri="{BB962C8B-B14F-4D97-AF65-F5344CB8AC3E}">
        <p14:creationId xmlns:p14="http://schemas.microsoft.com/office/powerpoint/2010/main" val="36748203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267200" cy="5105400"/>
          </a:xfrm>
        </p:spPr>
        <p:txBody>
          <a:bodyPr>
            <a:normAutofit/>
          </a:bodyPr>
          <a:lstStyle/>
          <a:p>
            <a:pPr marL="0" indent="0" algn="ctr">
              <a:buNone/>
            </a:pPr>
            <a:r>
              <a:rPr lang="en-US" b="1" dirty="0">
                <a:hlinkClick r:id="rId2"/>
              </a:rPr>
              <a:t>70birds</a:t>
            </a:r>
          </a:p>
          <a:p>
            <a:pPr marL="0" indent="0" algn="ctr">
              <a:buNone/>
            </a:pPr>
            <a:r>
              <a:rPr lang="en-US" dirty="0">
                <a:hlinkClick r:id="rId2"/>
              </a:rPr>
              <a:t>Birdhouse Plans for North American Birds</a:t>
            </a:r>
            <a:endParaRPr lang="en-US" dirty="0"/>
          </a:p>
        </p:txBody>
      </p:sp>
      <p:sp>
        <p:nvSpPr>
          <p:cNvPr id="6" name="Title 1"/>
          <p:cNvSpPr>
            <a:spLocks noGrp="1"/>
          </p:cNvSpPr>
          <p:nvPr>
            <p:ph type="title"/>
          </p:nvPr>
        </p:nvSpPr>
        <p:spPr>
          <a:xfrm>
            <a:off x="1828800" y="0"/>
            <a:ext cx="6858000" cy="990600"/>
          </a:xfrm>
        </p:spPr>
        <p:txBody>
          <a:bodyPr>
            <a:normAutofit/>
          </a:bodyPr>
          <a:lstStyle/>
          <a:p>
            <a:r>
              <a:rPr lang="en-US" dirty="0" smtClean="0"/>
              <a:t>9d </a:t>
            </a:r>
            <a:r>
              <a:rPr lang="en-US" dirty="0" smtClean="0"/>
              <a:t>Build a </a:t>
            </a:r>
            <a:r>
              <a:rPr lang="en-US" dirty="0" smtClean="0"/>
              <a:t>Nest Box</a:t>
            </a:r>
            <a:endParaRPr lang="en-US" dirty="0"/>
          </a:p>
        </p:txBody>
      </p:sp>
      <p:pic>
        <p:nvPicPr>
          <p:cNvPr id="4" name="Content Placeholder 3"/>
          <p:cNvPicPr>
            <a:picLocks noGrp="1" noChangeAspect="1"/>
          </p:cNvPicPr>
          <p:nvPr>
            <p:ph sz="half" idx="2"/>
          </p:nvPr>
        </p:nvPicPr>
        <p:blipFill>
          <a:blip r:embed="rId3"/>
          <a:stretch>
            <a:fillRect/>
          </a:stretch>
        </p:blipFill>
        <p:spPr>
          <a:xfrm>
            <a:off x="5298152" y="1600200"/>
            <a:ext cx="3007648" cy="4970432"/>
          </a:xfrm>
          <a:prstGeom prst="rect">
            <a:avLst/>
          </a:prstGeom>
        </p:spPr>
      </p:pic>
      <p:sp>
        <p:nvSpPr>
          <p:cNvPr id="7" name="TextBox 6"/>
          <p:cNvSpPr txBox="1"/>
          <p:nvPr/>
        </p:nvSpPr>
        <p:spPr>
          <a:xfrm>
            <a:off x="228600" y="3733800"/>
            <a:ext cx="4267200" cy="646331"/>
          </a:xfrm>
          <a:prstGeom prst="rect">
            <a:avLst/>
          </a:prstGeom>
          <a:noFill/>
        </p:spPr>
        <p:txBody>
          <a:bodyPr wrap="square" rtlCol="0">
            <a:spAutoFit/>
          </a:bodyPr>
          <a:lstStyle/>
          <a:p>
            <a:pPr algn="ctr"/>
            <a:r>
              <a:rPr lang="en-US" dirty="0" smtClean="0"/>
              <a:t>Click on the above link for birdhouse plans for 70 species of North American birds.</a:t>
            </a:r>
            <a:endParaRPr lang="en-US" dirty="0"/>
          </a:p>
        </p:txBody>
      </p:sp>
    </p:spTree>
    <p:extLst>
      <p:ext uri="{BB962C8B-B14F-4D97-AF65-F5344CB8AC3E}">
        <p14:creationId xmlns:p14="http://schemas.microsoft.com/office/powerpoint/2010/main" val="9616966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1806410" y="0"/>
            <a:ext cx="6858000" cy="990600"/>
          </a:xfrm>
        </p:spPr>
        <p:txBody>
          <a:bodyPr>
            <a:normAutofit/>
          </a:bodyPr>
          <a:lstStyle/>
          <a:p>
            <a:r>
              <a:rPr lang="en-US" dirty="0" smtClean="0"/>
              <a:t>Requirement 10</a:t>
            </a:r>
            <a:endParaRPr lang="en-US" dirty="0"/>
          </a:p>
        </p:txBody>
      </p:sp>
      <p:sp>
        <p:nvSpPr>
          <p:cNvPr id="7" name="Content Placeholder 6"/>
          <p:cNvSpPr>
            <a:spLocks noGrp="1"/>
          </p:cNvSpPr>
          <p:nvPr>
            <p:ph sz="half" idx="1"/>
          </p:nvPr>
        </p:nvSpPr>
        <p:spPr>
          <a:xfrm>
            <a:off x="228600" y="1600200"/>
            <a:ext cx="3810000" cy="5105400"/>
          </a:xfrm>
        </p:spPr>
        <p:txBody>
          <a:bodyPr>
            <a:normAutofit/>
          </a:bodyPr>
          <a:lstStyle/>
          <a:p>
            <a:pPr marL="457200" indent="-457200">
              <a:buFont typeface="+mj-lt"/>
              <a:buAutoNum type="arabicPeriod" startAt="10"/>
            </a:pPr>
            <a:r>
              <a:rPr lang="en-US" sz="1800" dirty="0"/>
              <a:t>Do the following:</a:t>
            </a:r>
          </a:p>
          <a:p>
            <a:pPr marL="685800" lvl="1" indent="-228600">
              <a:buFont typeface="+mj-lt"/>
              <a:buAutoNum type="alphaLcPeriod"/>
            </a:pPr>
            <a:r>
              <a:rPr lang="en-US" sz="1800" dirty="0"/>
              <a:t>Explain the differences between extinct, endangered, and threatened.</a:t>
            </a:r>
          </a:p>
          <a:p>
            <a:pPr marL="685800" lvl="1" indent="-228600">
              <a:buFont typeface="+mj-lt"/>
              <a:buAutoNum type="alphaLcPeriod"/>
            </a:pPr>
            <a:r>
              <a:rPr lang="en-US" sz="1800" dirty="0"/>
              <a:t>Identify a bird species that is on the endangered or threatened list. Explain what caused their decline. Discuss with your counselor what can be done to reverse this trend and what can be done to help remove the species from the endangered or threatened list.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91000" y="1692276"/>
            <a:ext cx="4846056" cy="3230704"/>
          </a:xfrm>
          <a:prstGeom prst="rect">
            <a:avLst/>
          </a:prstGeom>
        </p:spPr>
      </p:pic>
    </p:spTree>
    <p:extLst>
      <p:ext uri="{BB962C8B-B14F-4D97-AF65-F5344CB8AC3E}">
        <p14:creationId xmlns:p14="http://schemas.microsoft.com/office/powerpoint/2010/main" val="306383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057400" y="304800"/>
            <a:ext cx="6858000" cy="715963"/>
          </a:xfrm>
        </p:spPr>
        <p:txBody>
          <a:bodyPr>
            <a:normAutofit fontScale="90000"/>
          </a:bodyPr>
          <a:lstStyle/>
          <a:p>
            <a:pPr algn="l"/>
            <a:r>
              <a:rPr lang="en-US" sz="3600" dirty="0" smtClean="0">
                <a:solidFill>
                  <a:srgbClr val="4D4D4D"/>
                </a:solidFill>
              </a:rPr>
              <a:t>Bird Study Merit Badge Requirements</a:t>
            </a:r>
            <a:endParaRPr lang="en-US" sz="3600" dirty="0">
              <a:solidFill>
                <a:srgbClr val="4D4D4D"/>
              </a:solidFill>
            </a:endParaRPr>
          </a:p>
        </p:txBody>
      </p:sp>
      <p:sp>
        <p:nvSpPr>
          <p:cNvPr id="4" name="TextBox 3"/>
          <p:cNvSpPr txBox="1"/>
          <p:nvPr/>
        </p:nvSpPr>
        <p:spPr>
          <a:xfrm>
            <a:off x="2057400" y="1020763"/>
            <a:ext cx="6934200" cy="4247317"/>
          </a:xfrm>
          <a:prstGeom prst="rect">
            <a:avLst/>
          </a:prstGeom>
          <a:noFill/>
        </p:spPr>
        <p:txBody>
          <a:bodyPr wrap="square" rtlCol="0">
            <a:spAutoFit/>
          </a:bodyPr>
          <a:lstStyle/>
          <a:p>
            <a:pPr marL="342900" indent="-342900">
              <a:buFont typeface="+mj-lt"/>
              <a:buAutoNum type="arabicPeriod" startAt="9"/>
            </a:pPr>
            <a:r>
              <a:rPr lang="en-US" dirty="0" smtClean="0"/>
              <a:t>Do </a:t>
            </a:r>
            <a:r>
              <a:rPr lang="en-US" dirty="0"/>
              <a:t>ONE of the following. For the option you choose, describe what birds you hope to attract, and why.</a:t>
            </a:r>
          </a:p>
          <a:p>
            <a:pPr marL="800100" lvl="1" indent="-342900">
              <a:buFont typeface="+mj-lt"/>
              <a:buAutoNum type="alphaLcPeriod"/>
            </a:pPr>
            <a:r>
              <a:rPr lang="en-US" dirty="0"/>
              <a:t>Build a bird feeder and put it in an appropriate place in your yard or another location.</a:t>
            </a:r>
          </a:p>
          <a:p>
            <a:pPr marL="800100" lvl="1" indent="-342900">
              <a:buFont typeface="+mj-lt"/>
              <a:buAutoNum type="alphaLcPeriod"/>
            </a:pPr>
            <a:r>
              <a:rPr lang="en-US" dirty="0"/>
              <a:t>Build a birdbath and put it in an appropriate place.</a:t>
            </a:r>
          </a:p>
          <a:p>
            <a:pPr marL="800100" lvl="1" indent="-342900">
              <a:buFont typeface="+mj-lt"/>
              <a:buAutoNum type="alphaLcPeriod"/>
            </a:pPr>
            <a:r>
              <a:rPr lang="en-US" dirty="0"/>
              <a:t>Build a backyard sanctuary for birds by planting trees and shrubs for food and cover.</a:t>
            </a:r>
          </a:p>
          <a:p>
            <a:pPr marL="342900" indent="-342900">
              <a:buFont typeface="+mj-lt"/>
              <a:buAutoNum type="arabicPeriod" startAt="10"/>
            </a:pPr>
            <a:r>
              <a:rPr lang="en-US" dirty="0"/>
              <a:t>Do the following:</a:t>
            </a:r>
          </a:p>
          <a:p>
            <a:pPr marL="800100" lvl="1" indent="-342900">
              <a:buFont typeface="+mj-lt"/>
              <a:buAutoNum type="alphaLcPeriod"/>
            </a:pPr>
            <a:r>
              <a:rPr lang="en-US" dirty="0"/>
              <a:t>Explain the differences between extinct, endangered, and threatened.</a:t>
            </a:r>
          </a:p>
          <a:p>
            <a:pPr marL="800100" lvl="1" indent="-342900">
              <a:buFont typeface="+mj-lt"/>
              <a:buAutoNum type="alphaLcPeriod"/>
            </a:pPr>
            <a:r>
              <a:rPr lang="en-US" dirty="0"/>
              <a:t>Identify a bird species that is on the endangered or threatened list. Explain what caused their decline. Discuss with your counselor what can be done to reverse this trend and what can be done to help remove the species from the endangered or threatened list</a:t>
            </a:r>
            <a:r>
              <a:rPr lang="en-US" dirty="0" smtClean="0"/>
              <a: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438400"/>
            <a:ext cx="914400" cy="933450"/>
          </a:xfrm>
          <a:prstGeom prst="rect">
            <a:avLst/>
          </a:prstGeom>
        </p:spPr>
      </p:pic>
    </p:spTree>
    <p:extLst>
      <p:ext uri="{BB962C8B-B14F-4D97-AF65-F5344CB8AC3E}">
        <p14:creationId xmlns:p14="http://schemas.microsoft.com/office/powerpoint/2010/main" val="14141253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992" y="0"/>
            <a:ext cx="6858000" cy="990600"/>
          </a:xfrm>
        </p:spPr>
        <p:txBody>
          <a:bodyPr>
            <a:normAutofit/>
          </a:bodyPr>
          <a:lstStyle/>
          <a:p>
            <a:r>
              <a:rPr lang="en-US" sz="3600" dirty="0" smtClean="0"/>
              <a:t>Extinct, Endangered, Threatened</a:t>
            </a:r>
            <a:endParaRPr lang="en-US" sz="3600" dirty="0"/>
          </a:p>
        </p:txBody>
      </p:sp>
      <p:sp>
        <p:nvSpPr>
          <p:cNvPr id="3" name="Content Placeholder 2"/>
          <p:cNvSpPr>
            <a:spLocks noGrp="1"/>
          </p:cNvSpPr>
          <p:nvPr>
            <p:ph idx="1"/>
          </p:nvPr>
        </p:nvSpPr>
        <p:spPr/>
        <p:txBody>
          <a:bodyPr>
            <a:normAutofit lnSpcReduction="10000"/>
          </a:bodyPr>
          <a:lstStyle/>
          <a:p>
            <a:r>
              <a:rPr lang="en-US" b="1" i="1" dirty="0"/>
              <a:t>Extinction</a:t>
            </a:r>
            <a:r>
              <a:rPr lang="en-US" dirty="0"/>
              <a:t> </a:t>
            </a:r>
            <a:r>
              <a:rPr lang="en-US" dirty="0" smtClean="0"/>
              <a:t>- is </a:t>
            </a:r>
            <a:r>
              <a:rPr lang="en-US" dirty="0"/>
              <a:t>the complete disappearance of a </a:t>
            </a:r>
            <a:r>
              <a:rPr lang="en-US" i="1" dirty="0"/>
              <a:t>species</a:t>
            </a:r>
            <a:r>
              <a:rPr lang="en-US" dirty="0"/>
              <a:t> from Earth</a:t>
            </a:r>
            <a:r>
              <a:rPr lang="en-US" dirty="0" smtClean="0"/>
              <a:t>.</a:t>
            </a:r>
          </a:p>
          <a:p>
            <a:r>
              <a:rPr lang="en-US" b="1" i="1" dirty="0" smtClean="0"/>
              <a:t>Endangered</a:t>
            </a:r>
            <a:r>
              <a:rPr lang="en-US" dirty="0" smtClean="0"/>
              <a:t> </a:t>
            </a:r>
            <a:r>
              <a:rPr lang="en-US" dirty="0"/>
              <a:t>- any species that is in danger of extinction throughout all or a significant portion of its </a:t>
            </a:r>
            <a:r>
              <a:rPr lang="en-US" dirty="0" smtClean="0"/>
              <a:t>range.</a:t>
            </a:r>
            <a:endParaRPr lang="en-US" dirty="0"/>
          </a:p>
          <a:p>
            <a:r>
              <a:rPr lang="en-US" b="1" i="1" dirty="0" smtClean="0"/>
              <a:t>Threatened</a:t>
            </a:r>
            <a:r>
              <a:rPr lang="en-US" dirty="0" smtClean="0"/>
              <a:t> </a:t>
            </a:r>
            <a:r>
              <a:rPr lang="en-US" dirty="0"/>
              <a:t>- any species that is likely to become an endangered species within the foreseeable future throughout all or a significant portion of its range.</a:t>
            </a:r>
          </a:p>
          <a:p>
            <a:endParaRPr lang="en-US" dirty="0"/>
          </a:p>
        </p:txBody>
      </p:sp>
    </p:spTree>
    <p:extLst>
      <p:ext uri="{BB962C8B-B14F-4D97-AF65-F5344CB8AC3E}">
        <p14:creationId xmlns:p14="http://schemas.microsoft.com/office/powerpoint/2010/main" val="23009107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517" y="0"/>
            <a:ext cx="6855283" cy="990600"/>
          </a:xfrm>
        </p:spPr>
        <p:txBody>
          <a:bodyPr/>
          <a:lstStyle/>
          <a:p>
            <a:r>
              <a:rPr lang="en-US" dirty="0" smtClean="0"/>
              <a:t>Examples of Extinct Birds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6508"/>
          <a:stretch/>
        </p:blipFill>
        <p:spPr>
          <a:xfrm>
            <a:off x="1831517" y="1524000"/>
            <a:ext cx="5480966" cy="4144962"/>
          </a:xfrm>
        </p:spPr>
      </p:pic>
    </p:spTree>
    <p:extLst>
      <p:ext uri="{BB962C8B-B14F-4D97-AF65-F5344CB8AC3E}">
        <p14:creationId xmlns:p14="http://schemas.microsoft.com/office/powerpoint/2010/main" val="13642518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858000" cy="981503"/>
          </a:xfrm>
        </p:spPr>
        <p:txBody>
          <a:bodyPr>
            <a:normAutofit/>
          </a:bodyPr>
          <a:lstStyle/>
          <a:p>
            <a:r>
              <a:rPr lang="en-US" sz="3600" dirty="0" smtClean="0"/>
              <a:t>Examples of U.S. Endangered Birds</a:t>
            </a:r>
            <a:endParaRPr lang="en-US" sz="3600" dirty="0"/>
          </a:p>
        </p:txBody>
      </p:sp>
      <p:pic>
        <p:nvPicPr>
          <p:cNvPr id="5" name="Picture 4"/>
          <p:cNvPicPr>
            <a:picLocks noChangeAspect="1"/>
          </p:cNvPicPr>
          <p:nvPr/>
        </p:nvPicPr>
        <p:blipFill>
          <a:blip r:embed="rId2"/>
          <a:stretch>
            <a:fillRect/>
          </a:stretch>
        </p:blipFill>
        <p:spPr>
          <a:xfrm>
            <a:off x="152400" y="1358733"/>
            <a:ext cx="2590800" cy="2061170"/>
          </a:xfrm>
          <a:prstGeom prst="rect">
            <a:avLst/>
          </a:prstGeom>
        </p:spPr>
      </p:pic>
      <p:sp>
        <p:nvSpPr>
          <p:cNvPr id="6" name="TextBox 5"/>
          <p:cNvSpPr txBox="1"/>
          <p:nvPr/>
        </p:nvSpPr>
        <p:spPr>
          <a:xfrm>
            <a:off x="152400" y="3419903"/>
            <a:ext cx="2590800" cy="377230"/>
          </a:xfrm>
          <a:prstGeom prst="rect">
            <a:avLst/>
          </a:prstGeom>
          <a:noFill/>
        </p:spPr>
        <p:txBody>
          <a:bodyPr wrap="square" rtlCol="0">
            <a:spAutoFit/>
          </a:bodyPr>
          <a:lstStyle/>
          <a:p>
            <a:pPr algn="ctr"/>
            <a:r>
              <a:rPr lang="en-US" dirty="0" smtClean="0"/>
              <a:t>California Condor</a:t>
            </a:r>
            <a:endParaRPr lang="en-US" dirty="0"/>
          </a:p>
        </p:txBody>
      </p:sp>
      <p:pic>
        <p:nvPicPr>
          <p:cNvPr id="8" name="Picture 7"/>
          <p:cNvPicPr>
            <a:picLocks noChangeAspect="1"/>
          </p:cNvPicPr>
          <p:nvPr/>
        </p:nvPicPr>
        <p:blipFill rotWithShape="1">
          <a:blip r:embed="rId3"/>
          <a:srcRect l="18027"/>
          <a:stretch/>
        </p:blipFill>
        <p:spPr>
          <a:xfrm>
            <a:off x="2819400" y="1363657"/>
            <a:ext cx="3084120" cy="2051321"/>
          </a:xfrm>
          <a:prstGeom prst="rect">
            <a:avLst/>
          </a:prstGeom>
        </p:spPr>
      </p:pic>
      <p:sp>
        <p:nvSpPr>
          <p:cNvPr id="9" name="TextBox 8"/>
          <p:cNvSpPr txBox="1"/>
          <p:nvPr/>
        </p:nvSpPr>
        <p:spPr>
          <a:xfrm>
            <a:off x="2801293" y="3414978"/>
            <a:ext cx="3120334" cy="377230"/>
          </a:xfrm>
          <a:prstGeom prst="rect">
            <a:avLst/>
          </a:prstGeom>
          <a:noFill/>
        </p:spPr>
        <p:txBody>
          <a:bodyPr wrap="square" rtlCol="0">
            <a:spAutoFit/>
          </a:bodyPr>
          <a:lstStyle/>
          <a:p>
            <a:pPr algn="ctr"/>
            <a:r>
              <a:rPr lang="en-US" dirty="0" smtClean="0"/>
              <a:t>Gunnison Sage Grouse</a:t>
            </a:r>
            <a:endParaRPr lang="en-US" dirty="0"/>
          </a:p>
        </p:txBody>
      </p:sp>
      <p:sp>
        <p:nvSpPr>
          <p:cNvPr id="12" name="TextBox 11"/>
          <p:cNvSpPr txBox="1"/>
          <p:nvPr/>
        </p:nvSpPr>
        <p:spPr>
          <a:xfrm>
            <a:off x="5948032" y="3404731"/>
            <a:ext cx="3096368" cy="377230"/>
          </a:xfrm>
          <a:prstGeom prst="rect">
            <a:avLst/>
          </a:prstGeom>
          <a:noFill/>
        </p:spPr>
        <p:txBody>
          <a:bodyPr wrap="square" rtlCol="0">
            <a:spAutoFit/>
          </a:bodyPr>
          <a:lstStyle/>
          <a:p>
            <a:pPr algn="ctr"/>
            <a:r>
              <a:rPr lang="en-US" dirty="0" smtClean="0"/>
              <a:t>Whooping Crane</a:t>
            </a:r>
            <a:endParaRPr lang="en-US" dirty="0"/>
          </a:p>
        </p:txBody>
      </p:sp>
      <p:sp>
        <p:nvSpPr>
          <p:cNvPr id="17" name="TextBox 16"/>
          <p:cNvSpPr txBox="1"/>
          <p:nvPr/>
        </p:nvSpPr>
        <p:spPr>
          <a:xfrm>
            <a:off x="4384094" y="5975436"/>
            <a:ext cx="3082698" cy="377230"/>
          </a:xfrm>
          <a:prstGeom prst="rect">
            <a:avLst/>
          </a:prstGeom>
          <a:noFill/>
        </p:spPr>
        <p:txBody>
          <a:bodyPr wrap="square" rtlCol="0">
            <a:spAutoFit/>
          </a:bodyPr>
          <a:lstStyle/>
          <a:p>
            <a:pPr algn="ctr"/>
            <a:r>
              <a:rPr lang="en-US" dirty="0" smtClean="0"/>
              <a:t>Kirkland’s Warbler</a:t>
            </a:r>
            <a:endParaRPr lang="en-US" dirty="0"/>
          </a:p>
        </p:txBody>
      </p:sp>
      <p:pic>
        <p:nvPicPr>
          <p:cNvPr id="18" name="Picture 17"/>
          <p:cNvPicPr>
            <a:picLocks noChangeAspect="1"/>
          </p:cNvPicPr>
          <p:nvPr/>
        </p:nvPicPr>
        <p:blipFill>
          <a:blip r:embed="rId4"/>
          <a:stretch>
            <a:fillRect/>
          </a:stretch>
        </p:blipFill>
        <p:spPr>
          <a:xfrm>
            <a:off x="5951051" y="1358733"/>
            <a:ext cx="3074957" cy="2045998"/>
          </a:xfrm>
          <a:prstGeom prst="rect">
            <a:avLst/>
          </a:prstGeom>
        </p:spPr>
      </p:pic>
      <p:pic>
        <p:nvPicPr>
          <p:cNvPr id="20" name="Picture 19"/>
          <p:cNvPicPr>
            <a:picLocks noChangeAspect="1"/>
          </p:cNvPicPr>
          <p:nvPr/>
        </p:nvPicPr>
        <p:blipFill>
          <a:blip r:embed="rId5"/>
          <a:stretch>
            <a:fillRect/>
          </a:stretch>
        </p:blipFill>
        <p:spPr>
          <a:xfrm>
            <a:off x="4518720" y="3886200"/>
            <a:ext cx="2769600" cy="2078989"/>
          </a:xfrm>
          <a:prstGeom prst="rect">
            <a:avLst/>
          </a:prstGeom>
        </p:spPr>
      </p:pic>
      <p:pic>
        <p:nvPicPr>
          <p:cNvPr id="21" name="Picture 20"/>
          <p:cNvPicPr>
            <a:picLocks noChangeAspect="1"/>
          </p:cNvPicPr>
          <p:nvPr/>
        </p:nvPicPr>
        <p:blipFill>
          <a:blip r:embed="rId6"/>
          <a:stretch>
            <a:fillRect/>
          </a:stretch>
        </p:blipFill>
        <p:spPr>
          <a:xfrm>
            <a:off x="1156006" y="3886200"/>
            <a:ext cx="3205454" cy="2078989"/>
          </a:xfrm>
          <a:prstGeom prst="rect">
            <a:avLst/>
          </a:prstGeom>
        </p:spPr>
      </p:pic>
      <p:sp>
        <p:nvSpPr>
          <p:cNvPr id="22" name="TextBox 21"/>
          <p:cNvSpPr txBox="1"/>
          <p:nvPr/>
        </p:nvSpPr>
        <p:spPr>
          <a:xfrm>
            <a:off x="1162042" y="5965189"/>
            <a:ext cx="3205454" cy="377230"/>
          </a:xfrm>
          <a:prstGeom prst="rect">
            <a:avLst/>
          </a:prstGeom>
          <a:noFill/>
        </p:spPr>
        <p:txBody>
          <a:bodyPr wrap="square" rtlCol="0">
            <a:spAutoFit/>
          </a:bodyPr>
          <a:lstStyle/>
          <a:p>
            <a:pPr algn="ctr"/>
            <a:r>
              <a:rPr lang="en-US" dirty="0" smtClean="0"/>
              <a:t>Golden-Cheeked Warbler</a:t>
            </a:r>
            <a:endParaRPr lang="en-US" dirty="0"/>
          </a:p>
        </p:txBody>
      </p:sp>
    </p:spTree>
    <p:extLst>
      <p:ext uri="{BB962C8B-B14F-4D97-AF65-F5344CB8AC3E}">
        <p14:creationId xmlns:p14="http://schemas.microsoft.com/office/powerpoint/2010/main" val="1370260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0"/>
            <a:ext cx="6858000" cy="990600"/>
          </a:xfrm>
        </p:spPr>
        <p:txBody>
          <a:bodyPr/>
          <a:lstStyle/>
          <a:p>
            <a:r>
              <a:rPr lang="en-US" dirty="0" smtClean="0"/>
              <a:t>Cause of Decline</a:t>
            </a:r>
            <a:endParaRPr lang="en-US" dirty="0"/>
          </a:p>
        </p:txBody>
      </p:sp>
      <p:sp>
        <p:nvSpPr>
          <p:cNvPr id="4" name="Content Placeholder 3"/>
          <p:cNvSpPr>
            <a:spLocks noGrp="1"/>
          </p:cNvSpPr>
          <p:nvPr>
            <p:ph idx="1"/>
          </p:nvPr>
        </p:nvSpPr>
        <p:spPr/>
        <p:txBody>
          <a:bodyPr>
            <a:normAutofit fontScale="55000" lnSpcReduction="20000"/>
          </a:bodyPr>
          <a:lstStyle/>
          <a:p>
            <a:r>
              <a:rPr lang="en-US" dirty="0" smtClean="0"/>
              <a:t>Golden-Cheeked Warbler</a:t>
            </a:r>
          </a:p>
          <a:p>
            <a:pPr lvl="1"/>
            <a:r>
              <a:rPr lang="en-US" dirty="0" smtClean="0"/>
              <a:t>Habitat </a:t>
            </a:r>
            <a:r>
              <a:rPr lang="en-US" dirty="0"/>
              <a:t>destruction </a:t>
            </a:r>
            <a:r>
              <a:rPr lang="en-US" dirty="0" smtClean="0"/>
              <a:t>is destroying nesting </a:t>
            </a:r>
            <a:r>
              <a:rPr lang="en-US" dirty="0"/>
              <a:t>grounds in Texas, deforestation in Central America is wiping out its wintering lands</a:t>
            </a:r>
            <a:r>
              <a:rPr lang="en-US" dirty="0" smtClean="0"/>
              <a:t>.</a:t>
            </a:r>
          </a:p>
          <a:p>
            <a:r>
              <a:rPr lang="en-US" dirty="0" smtClean="0"/>
              <a:t>California Condor</a:t>
            </a:r>
          </a:p>
          <a:p>
            <a:pPr lvl="1"/>
            <a:r>
              <a:rPr lang="en-US" dirty="0" smtClean="0"/>
              <a:t>Suffered </a:t>
            </a:r>
            <a:r>
              <a:rPr lang="en-US" dirty="0"/>
              <a:t>a serious drop in numbers due to </a:t>
            </a:r>
            <a:r>
              <a:rPr lang="en-US" dirty="0" smtClean="0"/>
              <a:t>hunting, habitat </a:t>
            </a:r>
            <a:r>
              <a:rPr lang="en-US" dirty="0"/>
              <a:t>destruction, as well as poisoning from lead bullets (left behind in carcasses later scavenged) and pesticides. </a:t>
            </a:r>
            <a:endParaRPr lang="en-US" dirty="0" smtClean="0"/>
          </a:p>
          <a:p>
            <a:r>
              <a:rPr lang="en-US" dirty="0" smtClean="0"/>
              <a:t>Gunnison Sage Grouse</a:t>
            </a:r>
          </a:p>
          <a:p>
            <a:pPr lvl="1"/>
            <a:r>
              <a:rPr lang="en-US" dirty="0"/>
              <a:t>Loss of habitat has been extremely detrimental for the animal, which requires a variety of land types for its survival, including sagebrush and wetlands. </a:t>
            </a:r>
            <a:endParaRPr lang="en-US" dirty="0" smtClean="0"/>
          </a:p>
          <a:p>
            <a:r>
              <a:rPr lang="en-US" dirty="0" smtClean="0"/>
              <a:t>Whooping Crane</a:t>
            </a:r>
          </a:p>
          <a:p>
            <a:pPr lvl="1"/>
            <a:r>
              <a:rPr lang="en-US" dirty="0"/>
              <a:t>Habitat loss and hunting left only 15 whopping cranes alive in 1941, but with the help of biologists, their numbers rebounded to as many as 214 in 2005. However, due to a lack of adult birds, the animals needed to be taught how to migrate north to their breeding grounds. </a:t>
            </a:r>
            <a:endParaRPr lang="en-US" dirty="0" smtClean="0"/>
          </a:p>
          <a:p>
            <a:r>
              <a:rPr lang="en-US" dirty="0" smtClean="0"/>
              <a:t>Kirkland’s Warbler</a:t>
            </a:r>
          </a:p>
          <a:p>
            <a:pPr lvl="1"/>
            <a:r>
              <a:rPr lang="en-US" dirty="0" smtClean="0"/>
              <a:t>Its </a:t>
            </a:r>
            <a:r>
              <a:rPr lang="en-US" dirty="0"/>
              <a:t>survival depends on the burning of its native jack pine forest for nesting, but when people began suppressing natural fires, the bird’s existence was placed in jeopardy. In 1971, only 201 pairs of the bird remained. Habitat preservation, mainly by planting jack pines, has since resulted in the population </a:t>
            </a:r>
            <a:r>
              <a:rPr lang="en-US" dirty="0" smtClean="0"/>
              <a:t>growing</a:t>
            </a:r>
            <a:r>
              <a:rPr lang="en-US" dirty="0"/>
              <a:t>. </a:t>
            </a:r>
            <a:endParaRPr lang="en-US" dirty="0" smtClean="0"/>
          </a:p>
          <a:p>
            <a:endParaRPr lang="en-US" dirty="0"/>
          </a:p>
        </p:txBody>
      </p:sp>
    </p:spTree>
    <p:extLst>
      <p:ext uri="{BB962C8B-B14F-4D97-AF65-F5344CB8AC3E}">
        <p14:creationId xmlns:p14="http://schemas.microsoft.com/office/powerpoint/2010/main" val="30795724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92"/>
            <a:ext cx="6858000" cy="990308"/>
          </a:xfrm>
        </p:spPr>
        <p:txBody>
          <a:bodyPr>
            <a:normAutofit/>
          </a:bodyPr>
          <a:lstStyle/>
          <a:p>
            <a:r>
              <a:rPr lang="en-US" sz="3600" dirty="0"/>
              <a:t>Examples of U.S. </a:t>
            </a:r>
            <a:r>
              <a:rPr lang="en-US" sz="3600" dirty="0" smtClean="0"/>
              <a:t>Threatened </a:t>
            </a:r>
            <a:r>
              <a:rPr lang="en-US" sz="3600" dirty="0"/>
              <a:t>Birds</a:t>
            </a:r>
          </a:p>
        </p:txBody>
      </p:sp>
      <p:pic>
        <p:nvPicPr>
          <p:cNvPr id="3" name="Picture 2"/>
          <p:cNvPicPr>
            <a:picLocks noChangeAspect="1"/>
          </p:cNvPicPr>
          <p:nvPr/>
        </p:nvPicPr>
        <p:blipFill>
          <a:blip r:embed="rId2"/>
          <a:stretch>
            <a:fillRect/>
          </a:stretch>
        </p:blipFill>
        <p:spPr>
          <a:xfrm>
            <a:off x="1613863" y="3902118"/>
            <a:ext cx="2924175" cy="2089236"/>
          </a:xfrm>
          <a:prstGeom prst="rect">
            <a:avLst/>
          </a:prstGeom>
        </p:spPr>
      </p:pic>
      <p:sp>
        <p:nvSpPr>
          <p:cNvPr id="4" name="TextBox 3"/>
          <p:cNvSpPr txBox="1"/>
          <p:nvPr/>
        </p:nvSpPr>
        <p:spPr>
          <a:xfrm>
            <a:off x="1607826" y="5991354"/>
            <a:ext cx="2924176" cy="377230"/>
          </a:xfrm>
          <a:prstGeom prst="rect">
            <a:avLst/>
          </a:prstGeom>
          <a:noFill/>
        </p:spPr>
        <p:txBody>
          <a:bodyPr wrap="square" rtlCol="0">
            <a:spAutoFit/>
          </a:bodyPr>
          <a:lstStyle/>
          <a:p>
            <a:pPr algn="ctr"/>
            <a:r>
              <a:rPr lang="en-US" dirty="0" smtClean="0"/>
              <a:t>Piping Plover</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76" y="1417638"/>
            <a:ext cx="2924175" cy="1950402"/>
          </a:xfrm>
          <a:prstGeom prst="rect">
            <a:avLst/>
          </a:prstGeom>
        </p:spPr>
      </p:pic>
      <p:sp>
        <p:nvSpPr>
          <p:cNvPr id="6" name="TextBox 5"/>
          <p:cNvSpPr txBox="1"/>
          <p:nvPr/>
        </p:nvSpPr>
        <p:spPr>
          <a:xfrm>
            <a:off x="151775" y="3368040"/>
            <a:ext cx="2924176" cy="377230"/>
          </a:xfrm>
          <a:prstGeom prst="rect">
            <a:avLst/>
          </a:prstGeom>
          <a:noFill/>
        </p:spPr>
        <p:txBody>
          <a:bodyPr wrap="square" rtlCol="0">
            <a:spAutoFit/>
          </a:bodyPr>
          <a:lstStyle/>
          <a:p>
            <a:pPr algn="ctr"/>
            <a:r>
              <a:rPr lang="en-US" dirty="0" smtClean="0"/>
              <a:t>Bald Eagle</a:t>
            </a:r>
            <a:endParaRPr lang="en-US" dirty="0"/>
          </a:p>
        </p:txBody>
      </p:sp>
      <p:pic>
        <p:nvPicPr>
          <p:cNvPr id="8" name="Picture 7"/>
          <p:cNvPicPr>
            <a:picLocks noChangeAspect="1"/>
          </p:cNvPicPr>
          <p:nvPr/>
        </p:nvPicPr>
        <p:blipFill>
          <a:blip r:embed="rId4"/>
          <a:stretch>
            <a:fillRect/>
          </a:stretch>
        </p:blipFill>
        <p:spPr>
          <a:xfrm>
            <a:off x="3235345" y="1417638"/>
            <a:ext cx="2929861" cy="1950402"/>
          </a:xfrm>
          <a:prstGeom prst="rect">
            <a:avLst/>
          </a:prstGeom>
        </p:spPr>
      </p:pic>
      <p:pic>
        <p:nvPicPr>
          <p:cNvPr id="9" name="Picture 8"/>
          <p:cNvPicPr>
            <a:picLocks noChangeAspect="1"/>
          </p:cNvPicPr>
          <p:nvPr/>
        </p:nvPicPr>
        <p:blipFill>
          <a:blip r:embed="rId5"/>
          <a:stretch>
            <a:fillRect/>
          </a:stretch>
        </p:blipFill>
        <p:spPr>
          <a:xfrm>
            <a:off x="6324600" y="1417638"/>
            <a:ext cx="2600536" cy="1950402"/>
          </a:xfrm>
          <a:prstGeom prst="rect">
            <a:avLst/>
          </a:prstGeom>
        </p:spPr>
      </p:pic>
      <p:sp>
        <p:nvSpPr>
          <p:cNvPr id="11" name="TextBox 10"/>
          <p:cNvSpPr txBox="1"/>
          <p:nvPr/>
        </p:nvSpPr>
        <p:spPr>
          <a:xfrm>
            <a:off x="4686471" y="5991354"/>
            <a:ext cx="2762356" cy="377230"/>
          </a:xfrm>
          <a:prstGeom prst="rect">
            <a:avLst/>
          </a:prstGeom>
          <a:noFill/>
        </p:spPr>
        <p:txBody>
          <a:bodyPr wrap="square" rtlCol="0">
            <a:spAutoFit/>
          </a:bodyPr>
          <a:lstStyle/>
          <a:p>
            <a:pPr algn="ctr"/>
            <a:r>
              <a:rPr lang="en-US" dirty="0" smtClean="0"/>
              <a:t>Eastern Meadowlark</a:t>
            </a:r>
            <a:endParaRPr lang="en-US" dirty="0"/>
          </a:p>
        </p:txBody>
      </p:sp>
      <p:sp>
        <p:nvSpPr>
          <p:cNvPr id="12" name="TextBox 11"/>
          <p:cNvSpPr txBox="1"/>
          <p:nvPr/>
        </p:nvSpPr>
        <p:spPr>
          <a:xfrm>
            <a:off x="6324600" y="3368040"/>
            <a:ext cx="2600536" cy="377230"/>
          </a:xfrm>
          <a:prstGeom prst="rect">
            <a:avLst/>
          </a:prstGeom>
          <a:noFill/>
        </p:spPr>
        <p:txBody>
          <a:bodyPr wrap="square" rtlCol="0">
            <a:spAutoFit/>
          </a:bodyPr>
          <a:lstStyle/>
          <a:p>
            <a:pPr algn="ctr"/>
            <a:r>
              <a:rPr lang="en-US" dirty="0" smtClean="0"/>
              <a:t>Peregrine Falcon</a:t>
            </a:r>
            <a:endParaRPr lang="en-US" dirty="0"/>
          </a:p>
        </p:txBody>
      </p:sp>
      <p:sp>
        <p:nvSpPr>
          <p:cNvPr id="13" name="TextBox 12"/>
          <p:cNvSpPr txBox="1"/>
          <p:nvPr/>
        </p:nvSpPr>
        <p:spPr>
          <a:xfrm>
            <a:off x="3228351" y="3368040"/>
            <a:ext cx="2924176" cy="377230"/>
          </a:xfrm>
          <a:prstGeom prst="rect">
            <a:avLst/>
          </a:prstGeom>
          <a:noFill/>
        </p:spPr>
        <p:txBody>
          <a:bodyPr wrap="square" rtlCol="0">
            <a:spAutoFit/>
          </a:bodyPr>
          <a:lstStyle/>
          <a:p>
            <a:pPr algn="ctr"/>
            <a:r>
              <a:rPr lang="en-US" dirty="0" smtClean="0"/>
              <a:t>Great Egret</a:t>
            </a:r>
            <a:endParaRPr lang="en-US"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4403" y="3901364"/>
            <a:ext cx="2764424" cy="2073318"/>
          </a:xfrm>
          <a:prstGeom prst="rect">
            <a:avLst/>
          </a:prstGeom>
        </p:spPr>
      </p:pic>
    </p:spTree>
    <p:extLst>
      <p:ext uri="{BB962C8B-B14F-4D97-AF65-F5344CB8AC3E}">
        <p14:creationId xmlns:p14="http://schemas.microsoft.com/office/powerpoint/2010/main" val="39309142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0"/>
            <a:ext cx="6858000" cy="990600"/>
          </a:xfrm>
        </p:spPr>
        <p:txBody>
          <a:bodyPr/>
          <a:lstStyle/>
          <a:p>
            <a:r>
              <a:rPr lang="en-US" dirty="0" smtClean="0"/>
              <a:t>Cause of Decline</a:t>
            </a:r>
            <a:endParaRPr lang="en-US" dirty="0"/>
          </a:p>
        </p:txBody>
      </p:sp>
      <p:sp>
        <p:nvSpPr>
          <p:cNvPr id="4" name="Content Placeholder 3"/>
          <p:cNvSpPr>
            <a:spLocks noGrp="1"/>
          </p:cNvSpPr>
          <p:nvPr>
            <p:ph idx="1"/>
          </p:nvPr>
        </p:nvSpPr>
        <p:spPr>
          <a:xfrm>
            <a:off x="457200" y="1600200"/>
            <a:ext cx="8229600" cy="5105400"/>
          </a:xfrm>
        </p:spPr>
        <p:txBody>
          <a:bodyPr>
            <a:normAutofit fontScale="47500" lnSpcReduction="20000"/>
          </a:bodyPr>
          <a:lstStyle/>
          <a:p>
            <a:r>
              <a:rPr lang="en-US" sz="3800" dirty="0" smtClean="0"/>
              <a:t>Bald Eagle</a:t>
            </a:r>
          </a:p>
          <a:p>
            <a:pPr lvl="1"/>
            <a:r>
              <a:rPr lang="en-US" sz="2900" dirty="0"/>
              <a:t>Habitat destruction and degradation, illegal shooting, and the contamination of its food source, due to use of the pesticide DDT, decimated the eagle population. Habitat protection afforded by the Endangered Species Act, the federal government’s banning of DDT, and conservation actions taken by the American public helped Bald Eagles make a remarkable recovery. </a:t>
            </a:r>
            <a:endParaRPr lang="en-US" sz="2900" dirty="0" smtClean="0"/>
          </a:p>
          <a:p>
            <a:r>
              <a:rPr lang="en-US" sz="3800" dirty="0" smtClean="0"/>
              <a:t>Great Egret</a:t>
            </a:r>
          </a:p>
          <a:p>
            <a:pPr lvl="1"/>
            <a:r>
              <a:rPr lang="en-US" sz="2900" dirty="0"/>
              <a:t>At the beginning of the twentieth century, great egret populations came close to extinction due to excessive market hunting. The species' feather plumes were in great demand for use in women's apparel. Although populations recovered somewhat after market hunting was outlawed and legal protection was established, the degradation and loss of wetland habitats and the development of coastal areas have prevented populations from returning to their previous levels. Disturbance to rookeries, either by predators or people, continues to hamper recovery efforts. </a:t>
            </a:r>
            <a:endParaRPr lang="en-US" sz="2900" dirty="0" smtClean="0"/>
          </a:p>
          <a:p>
            <a:r>
              <a:rPr lang="en-US" sz="3800" dirty="0" smtClean="0"/>
              <a:t>Peregrine Falcon</a:t>
            </a:r>
          </a:p>
          <a:p>
            <a:pPr lvl="1"/>
            <a:r>
              <a:rPr lang="en-US" sz="2900" dirty="0"/>
              <a:t>They became endangered </a:t>
            </a:r>
            <a:r>
              <a:rPr lang="en-US" sz="2900" dirty="0" smtClean="0"/>
              <a:t>due </a:t>
            </a:r>
            <a:r>
              <a:rPr lang="en-US" sz="2900" dirty="0"/>
              <a:t>to the use of harmful pesticides such as DDT. Pesticides, PCBs, and heavy metals continue to threaten their population.</a:t>
            </a:r>
            <a:endParaRPr lang="en-US" sz="2900" dirty="0" smtClean="0"/>
          </a:p>
          <a:p>
            <a:r>
              <a:rPr lang="en-US" sz="3800" dirty="0" smtClean="0"/>
              <a:t>Piping Plover</a:t>
            </a:r>
          </a:p>
          <a:p>
            <a:pPr lvl="1"/>
            <a:r>
              <a:rPr lang="en-US" sz="2900" dirty="0"/>
              <a:t>These small shorebirds are primarily threatened by the development of the coastal beaches where they nest. They are incredibly sensitive to human presence and will abandon their nests if disturbed. </a:t>
            </a:r>
            <a:endParaRPr lang="en-US" sz="2900" dirty="0" smtClean="0"/>
          </a:p>
          <a:p>
            <a:r>
              <a:rPr lang="en-US" sz="3800" dirty="0" smtClean="0"/>
              <a:t>Eastern Meadowlark</a:t>
            </a:r>
          </a:p>
          <a:p>
            <a:pPr lvl="1"/>
            <a:r>
              <a:rPr lang="en-US" sz="2900" dirty="0"/>
              <a:t>The reasons for </a:t>
            </a:r>
            <a:r>
              <a:rPr lang="en-US" sz="2900" dirty="0" smtClean="0"/>
              <a:t>decline include: urban </a:t>
            </a:r>
            <a:r>
              <a:rPr lang="en-US" sz="2900" dirty="0"/>
              <a:t>development, changes in farming practices and the increasing prevalence of exotic grass species </a:t>
            </a:r>
            <a:r>
              <a:rPr lang="en-US" sz="2900" dirty="0" smtClean="0"/>
              <a:t>reducing areas </a:t>
            </a:r>
            <a:r>
              <a:rPr lang="en-US" sz="2900" dirty="0"/>
              <a:t>where </a:t>
            </a:r>
            <a:r>
              <a:rPr lang="en-US" sz="2900" dirty="0" smtClean="0"/>
              <a:t>they can nest and thrive.</a:t>
            </a:r>
            <a:endParaRPr lang="en-US" sz="2900" dirty="0"/>
          </a:p>
        </p:txBody>
      </p:sp>
    </p:spTree>
    <p:extLst>
      <p:ext uri="{BB962C8B-B14F-4D97-AF65-F5344CB8AC3E}">
        <p14:creationId xmlns:p14="http://schemas.microsoft.com/office/powerpoint/2010/main" val="17500522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8"/>
          <p:cNvSpPr>
            <a:spLocks noChangeArrowheads="1"/>
          </p:cNvSpPr>
          <p:nvPr/>
        </p:nvSpPr>
        <p:spPr bwMode="gray">
          <a:xfrm>
            <a:off x="1053935" y="1295400"/>
            <a:ext cx="6696075" cy="635000"/>
          </a:xfrm>
          <a:prstGeom prst="roundRect">
            <a:avLst>
              <a:gd name="adj" fmla="val 0"/>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defRPr/>
            </a:pPr>
            <a:endParaRPr kumimoji="1" lang="en-US" altLang="ko-KR" sz="3500" dirty="0">
              <a:solidFill>
                <a:schemeClr val="tx1">
                  <a:lumMod val="85000"/>
                  <a:lumOff val="15000"/>
                </a:schemeClr>
              </a:solidFill>
              <a:ea typeface="굴림" pitchFamily="34" charset="-127"/>
            </a:endParaRPr>
          </a:p>
        </p:txBody>
      </p:sp>
      <p:sp>
        <p:nvSpPr>
          <p:cNvPr id="6" name="Title 5"/>
          <p:cNvSpPr>
            <a:spLocks noGrp="1"/>
          </p:cNvSpPr>
          <p:nvPr>
            <p:ph type="title"/>
          </p:nvPr>
        </p:nvSpPr>
        <p:spPr>
          <a:xfrm>
            <a:off x="457200" y="0"/>
            <a:ext cx="8229600" cy="990600"/>
          </a:xfrm>
        </p:spPr>
        <p:txBody>
          <a:bodyPr>
            <a:normAutofit/>
          </a:bodyPr>
          <a:lstStyle/>
          <a:p>
            <a:r>
              <a:rPr lang="en-US" dirty="0" smtClean="0"/>
              <a:t>Requirement </a:t>
            </a:r>
            <a:r>
              <a:rPr lang="en-US" dirty="0" smtClean="0"/>
              <a:t>11</a:t>
            </a:r>
            <a:endParaRPr lang="en-US" dirty="0"/>
          </a:p>
        </p:txBody>
      </p:sp>
      <p:sp>
        <p:nvSpPr>
          <p:cNvPr id="7" name="Content Placeholder 6"/>
          <p:cNvSpPr>
            <a:spLocks noGrp="1"/>
          </p:cNvSpPr>
          <p:nvPr>
            <p:ph idx="1"/>
          </p:nvPr>
        </p:nvSpPr>
        <p:spPr/>
        <p:txBody>
          <a:bodyPr/>
          <a:lstStyle/>
          <a:p>
            <a:pPr marL="457200" indent="-457200">
              <a:buFont typeface="+mj-lt"/>
              <a:buAutoNum type="arabicPeriod" startAt="11"/>
            </a:pPr>
            <a:r>
              <a:rPr lang="en-US" sz="2000" dirty="0"/>
              <a:t>Identify a nonnative bird (introduced to North America from a foreign country since 1800). Describe how nonnative birds may become damaging to the ecosystem</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010" y="0"/>
            <a:ext cx="914400"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400" y="2849563"/>
            <a:ext cx="4775200" cy="3581400"/>
          </a:xfrm>
          <a:prstGeom prst="rect">
            <a:avLst/>
          </a:prstGeom>
        </p:spPr>
      </p:pic>
    </p:spTree>
    <p:extLst>
      <p:ext uri="{BB962C8B-B14F-4D97-AF65-F5344CB8AC3E}">
        <p14:creationId xmlns:p14="http://schemas.microsoft.com/office/powerpoint/2010/main" val="34946763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Nonnative Birds</a:t>
            </a:r>
            <a:endParaRPr lang="en-US" dirty="0"/>
          </a:p>
        </p:txBody>
      </p:sp>
      <p:sp>
        <p:nvSpPr>
          <p:cNvPr id="3" name="Content Placeholder 2"/>
          <p:cNvSpPr>
            <a:spLocks noGrp="1"/>
          </p:cNvSpPr>
          <p:nvPr>
            <p:ph sz="half" idx="1"/>
          </p:nvPr>
        </p:nvSpPr>
        <p:spPr>
          <a:xfrm>
            <a:off x="457200" y="1600200"/>
            <a:ext cx="4038600" cy="4876800"/>
          </a:xfrm>
        </p:spPr>
        <p:txBody>
          <a:bodyPr>
            <a:normAutofit fontScale="55000" lnSpcReduction="20000"/>
          </a:bodyPr>
          <a:lstStyle/>
          <a:p>
            <a:pPr marL="0" indent="0">
              <a:buNone/>
            </a:pPr>
            <a:r>
              <a:rPr lang="en-US" sz="3600" b="1" dirty="0"/>
              <a:t>European </a:t>
            </a:r>
            <a:r>
              <a:rPr lang="en-US" sz="3600" b="1" dirty="0" smtClean="0"/>
              <a:t>Starling</a:t>
            </a:r>
          </a:p>
          <a:p>
            <a:r>
              <a:rPr lang="en-US" sz="2900" dirty="0"/>
              <a:t>An admirer of Shakespeare released 60 European Starlings into Central Park in the 1890s in a misbegotten attempt to populate the American landscape with all birds celebrated </a:t>
            </a:r>
            <a:r>
              <a:rPr lang="en-US" sz="2900" dirty="0" smtClean="0"/>
              <a:t>by </a:t>
            </a:r>
            <a:r>
              <a:rPr lang="en-US" sz="2900" dirty="0"/>
              <a:t>the bard. </a:t>
            </a:r>
            <a:endParaRPr lang="en-US" sz="2900" dirty="0" smtClean="0"/>
          </a:p>
          <a:p>
            <a:r>
              <a:rPr lang="en-US" sz="2900" dirty="0" smtClean="0"/>
              <a:t>Once </a:t>
            </a:r>
            <a:r>
              <a:rPr lang="en-US" sz="2900" dirty="0"/>
              <a:t>established, these </a:t>
            </a:r>
            <a:r>
              <a:rPr lang="en-US" sz="2900" dirty="0" smtClean="0"/>
              <a:t>birds </a:t>
            </a:r>
            <a:r>
              <a:rPr lang="en-US" sz="2900" dirty="0"/>
              <a:t>quickly spread</a:t>
            </a:r>
            <a:r>
              <a:rPr lang="en-US" sz="2900" dirty="0" smtClean="0"/>
              <a:t>.</a:t>
            </a:r>
          </a:p>
          <a:p>
            <a:r>
              <a:rPr lang="en-US" sz="2900" dirty="0"/>
              <a:t>It's estimated that Starlings cause more than $800 million in crop damage each year in the United States. </a:t>
            </a:r>
            <a:endParaRPr lang="en-US" sz="2900" dirty="0" smtClean="0"/>
          </a:p>
          <a:p>
            <a:r>
              <a:rPr lang="en-US" sz="2900" dirty="0" smtClean="0"/>
              <a:t>In </a:t>
            </a:r>
            <a:r>
              <a:rPr lang="en-US" sz="2900" dirty="0"/>
              <a:t>addition, they often evict native birds from their nests, which has raised concerns about their impact on other species' reproductive rates. </a:t>
            </a:r>
            <a:endParaRPr lang="en-US" sz="2900" dirty="0" smtClean="0"/>
          </a:p>
          <a:p>
            <a:r>
              <a:rPr lang="en-US" sz="2900" dirty="0" smtClean="0"/>
              <a:t>They </a:t>
            </a:r>
            <a:r>
              <a:rPr lang="en-US" sz="2900" dirty="0"/>
              <a:t>are also known to carry a variety of avian diseases (transmissible gastroenteritis, </a:t>
            </a:r>
            <a:r>
              <a:rPr lang="en-US" sz="2900" dirty="0" err="1"/>
              <a:t>blastomycosis</a:t>
            </a:r>
            <a:r>
              <a:rPr lang="en-US" sz="2900" dirty="0"/>
              <a:t>, and salmonella), and their droppings provide a growth medium for </a:t>
            </a:r>
            <a:r>
              <a:rPr lang="en-US" sz="2900" i="1" dirty="0"/>
              <a:t>Histoplasma </a:t>
            </a:r>
            <a:r>
              <a:rPr lang="en-US" sz="2900" i="1" dirty="0" err="1"/>
              <a:t>capsulatum</a:t>
            </a:r>
            <a:r>
              <a:rPr lang="en-US" sz="2900" dirty="0"/>
              <a:t>, a fungus that causes lung infections in humans.</a:t>
            </a:r>
            <a:endParaRPr lang="en-US" sz="2900" b="1" dirty="0"/>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52600"/>
            <a:ext cx="4038600" cy="3031193"/>
          </a:xfrm>
        </p:spPr>
      </p:pic>
    </p:spTree>
    <p:extLst>
      <p:ext uri="{BB962C8B-B14F-4D97-AF65-F5344CB8AC3E}">
        <p14:creationId xmlns:p14="http://schemas.microsoft.com/office/powerpoint/2010/main" val="1488475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Nonnative Birds</a:t>
            </a:r>
          </a:p>
        </p:txBody>
      </p:sp>
      <p:sp>
        <p:nvSpPr>
          <p:cNvPr id="4" name="Content Placeholder 3"/>
          <p:cNvSpPr>
            <a:spLocks noGrp="1"/>
          </p:cNvSpPr>
          <p:nvPr>
            <p:ph sz="half" idx="2"/>
          </p:nvPr>
        </p:nvSpPr>
        <p:spPr/>
        <p:txBody>
          <a:bodyPr>
            <a:normAutofit fontScale="70000" lnSpcReduction="20000"/>
          </a:bodyPr>
          <a:lstStyle/>
          <a:p>
            <a:pPr marL="0" indent="0">
              <a:buNone/>
            </a:pPr>
            <a:r>
              <a:rPr lang="en-US" sz="3200" b="1" dirty="0"/>
              <a:t>Rock </a:t>
            </a:r>
            <a:r>
              <a:rPr lang="en-US" sz="3200" b="1" dirty="0" smtClean="0"/>
              <a:t>Pigeon</a:t>
            </a:r>
          </a:p>
          <a:p>
            <a:r>
              <a:rPr lang="en-US" sz="2600" dirty="0"/>
              <a:t>Rock Pigeons are native to Europe, North Africa, and parts of Asia. </a:t>
            </a:r>
            <a:endParaRPr lang="en-US" sz="2600" dirty="0" smtClean="0"/>
          </a:p>
          <a:p>
            <a:r>
              <a:rPr lang="en-US" sz="2600" dirty="0" smtClean="0"/>
              <a:t>They </a:t>
            </a:r>
            <a:r>
              <a:rPr lang="en-US" sz="2600" dirty="0"/>
              <a:t>arrived in North America with English colonists in the early 17th century and soon began their own colonization efforts, eventually reaching all of the continental U.S., much of Canada, and even parts of southern Alaska</a:t>
            </a:r>
            <a:r>
              <a:rPr lang="en-US" sz="2600" dirty="0" smtClean="0"/>
              <a:t>.</a:t>
            </a:r>
          </a:p>
          <a:p>
            <a:r>
              <a:rPr lang="en-US" sz="2600" dirty="0"/>
              <a:t>Typically observed in cities or on farms, these birds thrive in human-altered landscapes.</a:t>
            </a:r>
          </a:p>
          <a:p>
            <a:r>
              <a:rPr lang="en-US" sz="2600" dirty="0"/>
              <a:t>Although there is little evidence that Rock Pigeons negatively impact native birds, they do carry a variety of parasites and pathogens, including avian influenza</a:t>
            </a:r>
            <a:r>
              <a:rPr lang="en-US" sz="2600" dirty="0" smtClean="0"/>
              <a:t>.</a:t>
            </a:r>
            <a:endParaRPr lang="en-US" sz="2600" b="1" dirty="0"/>
          </a:p>
          <a:p>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919494"/>
            <a:ext cx="4038600" cy="3887374"/>
          </a:xfrm>
        </p:spPr>
      </p:pic>
    </p:spTree>
    <p:extLst>
      <p:ext uri="{BB962C8B-B14F-4D97-AF65-F5344CB8AC3E}">
        <p14:creationId xmlns:p14="http://schemas.microsoft.com/office/powerpoint/2010/main" val="28128559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Nonnative Birds</a:t>
            </a:r>
          </a:p>
        </p:txBody>
      </p:sp>
      <p:sp>
        <p:nvSpPr>
          <p:cNvPr id="7" name="Content Placeholder 6"/>
          <p:cNvSpPr>
            <a:spLocks noGrp="1"/>
          </p:cNvSpPr>
          <p:nvPr>
            <p:ph sz="half" idx="1"/>
          </p:nvPr>
        </p:nvSpPr>
        <p:spPr>
          <a:xfrm>
            <a:off x="457200" y="1600201"/>
            <a:ext cx="4038600" cy="4114800"/>
          </a:xfrm>
        </p:spPr>
        <p:txBody>
          <a:bodyPr>
            <a:normAutofit fontScale="70000" lnSpcReduction="20000"/>
          </a:bodyPr>
          <a:lstStyle/>
          <a:p>
            <a:pPr marL="0" indent="0">
              <a:buNone/>
            </a:pPr>
            <a:r>
              <a:rPr lang="en-US" b="1" dirty="0"/>
              <a:t>House Sparrow</a:t>
            </a:r>
          </a:p>
          <a:p>
            <a:r>
              <a:rPr lang="en-US" sz="2600" dirty="0"/>
              <a:t>House Sparrows were introduced in Brooklyn in 1851 as a means of controlling caterpillar populations and, thus, protecting the city's basswood trees from Linden Moths. </a:t>
            </a:r>
            <a:endParaRPr lang="en-US" sz="2600" dirty="0" smtClean="0"/>
          </a:p>
          <a:p>
            <a:r>
              <a:rPr lang="en-US" sz="2600" dirty="0" smtClean="0"/>
              <a:t>After </a:t>
            </a:r>
            <a:r>
              <a:rPr lang="en-US" sz="2600" dirty="0"/>
              <a:t>several subsequent releases, this Old World songbird made the entire continental U.S. its home in less than 50 years</a:t>
            </a:r>
            <a:r>
              <a:rPr lang="en-US" sz="2600" dirty="0" smtClean="0"/>
              <a:t>.</a:t>
            </a:r>
          </a:p>
          <a:p>
            <a:r>
              <a:rPr lang="en-US" sz="2600" dirty="0"/>
              <a:t>Some farmers consider House Sparrows pests, and they are fierce competitors for nesting space, driving native species from nest boxes.</a:t>
            </a:r>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51248" y="1752600"/>
            <a:ext cx="4038600" cy="3028950"/>
          </a:xfrm>
        </p:spPr>
      </p:pic>
    </p:spTree>
    <p:extLst>
      <p:ext uri="{BB962C8B-B14F-4D97-AF65-F5344CB8AC3E}">
        <p14:creationId xmlns:p14="http://schemas.microsoft.com/office/powerpoint/2010/main" val="1436975674"/>
      </p:ext>
    </p:extLst>
  </p:cSld>
  <p:clrMapOvr>
    <a:masterClrMapping/>
  </p:clrMapOvr>
</p:sld>
</file>

<file path=ppt/theme/theme1.xml><?xml version="1.0" encoding="utf-8"?>
<a:theme xmlns:a="http://schemas.openxmlformats.org/drawingml/2006/main" name="Office Theme">
  <a:themeElements>
    <a:clrScheme name="Custom 14">
      <a:dk1>
        <a:srgbClr val="465962"/>
      </a:dk1>
      <a:lt1>
        <a:srgbClr val="FFFFFF"/>
      </a:lt1>
      <a:dk2>
        <a:srgbClr val="465962"/>
      </a:dk2>
      <a:lt2>
        <a:srgbClr val="363636"/>
      </a:lt2>
      <a:accent1>
        <a:srgbClr val="409814"/>
      </a:accent1>
      <a:accent2>
        <a:srgbClr val="54C81A"/>
      </a:accent2>
      <a:accent3>
        <a:srgbClr val="83C937"/>
      </a:accent3>
      <a:accent4>
        <a:srgbClr val="ADE646"/>
      </a:accent4>
      <a:accent5>
        <a:srgbClr val="C5C5C5"/>
      </a:accent5>
      <a:accent6>
        <a:srgbClr val="909BA5"/>
      </a:accent6>
      <a:hlink>
        <a:srgbClr val="00B0F0"/>
      </a:hlink>
      <a:folHlink>
        <a:srgbClr val="89888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1">
      <a:dk1>
        <a:srgbClr val="465962"/>
      </a:dk1>
      <a:lt1>
        <a:srgbClr val="FFFFFF"/>
      </a:lt1>
      <a:dk2>
        <a:srgbClr val="465962"/>
      </a:dk2>
      <a:lt2>
        <a:srgbClr val="363636"/>
      </a:lt2>
      <a:accent1>
        <a:srgbClr val="409814"/>
      </a:accent1>
      <a:accent2>
        <a:srgbClr val="54C81A"/>
      </a:accent2>
      <a:accent3>
        <a:srgbClr val="83C937"/>
      </a:accent3>
      <a:accent4>
        <a:srgbClr val="ADE646"/>
      </a:accent4>
      <a:accent5>
        <a:srgbClr val="C5C5C5"/>
      </a:accent5>
      <a:accent6>
        <a:srgbClr val="909BA5"/>
      </a:accent6>
      <a:hlink>
        <a:srgbClr val="898889"/>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Office Theme">
  <a:themeElements>
    <a:clrScheme name="Custom 41">
      <a:dk1>
        <a:srgbClr val="465962"/>
      </a:dk1>
      <a:lt1>
        <a:srgbClr val="FFFFFF"/>
      </a:lt1>
      <a:dk2>
        <a:srgbClr val="465962"/>
      </a:dk2>
      <a:lt2>
        <a:srgbClr val="363636"/>
      </a:lt2>
      <a:accent1>
        <a:srgbClr val="409814"/>
      </a:accent1>
      <a:accent2>
        <a:srgbClr val="54C81A"/>
      </a:accent2>
      <a:accent3>
        <a:srgbClr val="83C937"/>
      </a:accent3>
      <a:accent4>
        <a:srgbClr val="ADE646"/>
      </a:accent4>
      <a:accent5>
        <a:srgbClr val="C5C5C5"/>
      </a:accent5>
      <a:accent6>
        <a:srgbClr val="909BA5"/>
      </a:accent6>
      <a:hlink>
        <a:srgbClr val="898889"/>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2326</TotalTime>
  <Words>9533</Words>
  <Application>Microsoft Office PowerPoint</Application>
  <PresentationFormat>On-screen Show (4:3)</PresentationFormat>
  <Paragraphs>603</Paragraphs>
  <Slides>105</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105</vt:i4>
      </vt:variant>
    </vt:vector>
  </HeadingPairs>
  <TitlesOfParts>
    <vt:vector size="111" baseType="lpstr">
      <vt:lpstr>굴림</vt:lpstr>
      <vt:lpstr>Arial</vt:lpstr>
      <vt:lpstr>Calibri</vt:lpstr>
      <vt:lpstr>Office Theme</vt:lpstr>
      <vt:lpstr>1_Office Theme</vt:lpstr>
      <vt:lpstr>15_Office Theme</vt:lpstr>
      <vt:lpstr>PowerPoint Presentation</vt:lpstr>
      <vt:lpstr>Bird Study Merit Badge Requirements</vt:lpstr>
      <vt:lpstr>Bird Study Merit Badge Requirements</vt:lpstr>
      <vt:lpstr>Bird Study Merit Badge Requirements</vt:lpstr>
      <vt:lpstr>Bird Study Merit Badge Requirements</vt:lpstr>
      <vt:lpstr>Bird Study Merit Badge Requirements</vt:lpstr>
      <vt:lpstr>Bird Study Merit Badge Requirements</vt:lpstr>
      <vt:lpstr>Bird Study Merit Badge Requirements</vt:lpstr>
      <vt:lpstr>Bird Study Merit Badge Requirements</vt:lpstr>
      <vt:lpstr>Bird Study Merit Badge Requirements</vt:lpstr>
      <vt:lpstr>Requirement 1</vt:lpstr>
      <vt:lpstr>Why Study Birds</vt:lpstr>
      <vt:lpstr>Birds and the Environment</vt:lpstr>
      <vt:lpstr>Birds and the Environment</vt:lpstr>
      <vt:lpstr>Birds and the Environment</vt:lpstr>
      <vt:lpstr>Birds as Part of the Ecosystem</vt:lpstr>
      <vt:lpstr>Requirement 2</vt:lpstr>
      <vt:lpstr>Parts of a Bird</vt:lpstr>
      <vt:lpstr>Requirement 3</vt:lpstr>
      <vt:lpstr>3a What Do the Numbers Mean?</vt:lpstr>
      <vt:lpstr>3a What Do the Numbers Mean?</vt:lpstr>
      <vt:lpstr>3b How to Use Binoculars</vt:lpstr>
      <vt:lpstr>3b How to Use Binoculars</vt:lpstr>
      <vt:lpstr>3b How to Use Binoculars</vt:lpstr>
      <vt:lpstr>3b How to Use Binoculars</vt:lpstr>
      <vt:lpstr>3b How to Use Binoculars</vt:lpstr>
      <vt:lpstr>3b How to Use Binoculars</vt:lpstr>
      <vt:lpstr>3b How to Use Binoculars</vt:lpstr>
      <vt:lpstr>3b How to Use Binoculars</vt:lpstr>
      <vt:lpstr>3b How to Use Binoculars</vt:lpstr>
      <vt:lpstr>3b How to Use Binoculars</vt:lpstr>
      <vt:lpstr>3b How to Use Binoculars</vt:lpstr>
      <vt:lpstr>3c How to Care for Binoculars</vt:lpstr>
      <vt:lpstr>3c How to Care for Binoculars</vt:lpstr>
      <vt:lpstr>3c How to Care for Binoculars</vt:lpstr>
      <vt:lpstr>3c How to Care for Binoculars</vt:lpstr>
      <vt:lpstr>3c How to Care for Binoculars</vt:lpstr>
      <vt:lpstr>3c How to Care for Binoculars</vt:lpstr>
      <vt:lpstr>3c How to Care for Binoculars</vt:lpstr>
      <vt:lpstr>3c How to Care for Binoculars</vt:lpstr>
      <vt:lpstr>3c How to Care for Binoculars</vt:lpstr>
      <vt:lpstr>Requirement 3d</vt:lpstr>
      <vt:lpstr>Requirement 4</vt:lpstr>
      <vt:lpstr>How to Use a Field Guide</vt:lpstr>
      <vt:lpstr>Bird Field Guides</vt:lpstr>
      <vt:lpstr>Requirement 5</vt:lpstr>
      <vt:lpstr>How to Identify Birds</vt:lpstr>
      <vt:lpstr>Field Marks of the Head</vt:lpstr>
      <vt:lpstr>Field Marks of the Wing</vt:lpstr>
      <vt:lpstr>Bird Shapes</vt:lpstr>
      <vt:lpstr>Colors and Patterns</vt:lpstr>
      <vt:lpstr>Field Notebook</vt:lpstr>
      <vt:lpstr>Field Notebook</vt:lpstr>
      <vt:lpstr>Field Notebook</vt:lpstr>
      <vt:lpstr>Field Notebook</vt:lpstr>
      <vt:lpstr>Field Notebook</vt:lpstr>
      <vt:lpstr>Requirement 6</vt:lpstr>
      <vt:lpstr>Bird Beak Adaptations</vt:lpstr>
      <vt:lpstr>Bird Body Adaptations</vt:lpstr>
      <vt:lpstr>Bird Feet Adaptations</vt:lpstr>
      <vt:lpstr>Bird Feather Adaptations</vt:lpstr>
      <vt:lpstr>Requirement 7</vt:lpstr>
      <vt:lpstr>Birdsongs and Bird Calls</vt:lpstr>
      <vt:lpstr>Birdsongs and Bird Calls</vt:lpstr>
      <vt:lpstr>Types of Calls</vt:lpstr>
      <vt:lpstr>Types of Calls</vt:lpstr>
      <vt:lpstr>Types of Calls</vt:lpstr>
      <vt:lpstr>Types of Calls</vt:lpstr>
      <vt:lpstr>Requirement 8</vt:lpstr>
      <vt:lpstr>8a Finding a Bird Club Near You</vt:lpstr>
      <vt:lpstr>8b Christmas Bird Count</vt:lpstr>
      <vt:lpstr>Requirement 9</vt:lpstr>
      <vt:lpstr>9a Build a Bird Feeder</vt:lpstr>
      <vt:lpstr>9b Build a Birdbath</vt:lpstr>
      <vt:lpstr>9c Build a Backyard Bird Sanctuary</vt:lpstr>
      <vt:lpstr>9c Build a Backyard Bird Sanctuary</vt:lpstr>
      <vt:lpstr>9c Build a Backyard Bird Sanctuary</vt:lpstr>
      <vt:lpstr>9c Build a Backyard Bird Sanctuary</vt:lpstr>
      <vt:lpstr>9c Build a Backyard Bird Sanctuary</vt:lpstr>
      <vt:lpstr>9c Build a Backyard Bird Sanctuary</vt:lpstr>
      <vt:lpstr>9c Build a Backyard Bird Sanctuary</vt:lpstr>
      <vt:lpstr>9c Build a Backyard Bird Sanctuary</vt:lpstr>
      <vt:lpstr>9c Build a Backyard Bird Sanctuary</vt:lpstr>
      <vt:lpstr>9c Build a Backyard Bird Sanctuary</vt:lpstr>
      <vt:lpstr>9c Build a Backyard Bird Sanctuary</vt:lpstr>
      <vt:lpstr>9c Build a Backyard Bird Sanctuary</vt:lpstr>
      <vt:lpstr>9d Build a Nest Box</vt:lpstr>
      <vt:lpstr>9d Build a Nest Box</vt:lpstr>
      <vt:lpstr>Requirement 10</vt:lpstr>
      <vt:lpstr>Extinct, Endangered, Threatened</vt:lpstr>
      <vt:lpstr>Examples of Extinct Birds</vt:lpstr>
      <vt:lpstr>Examples of U.S. Endangered Birds</vt:lpstr>
      <vt:lpstr>Cause of Decline</vt:lpstr>
      <vt:lpstr>Examples of U.S. Threatened Birds</vt:lpstr>
      <vt:lpstr>Cause of Decline</vt:lpstr>
      <vt:lpstr>Requirement 11</vt:lpstr>
      <vt:lpstr>Nonnative Birds</vt:lpstr>
      <vt:lpstr>Nonnative Birds</vt:lpstr>
      <vt:lpstr>Nonnative Birds</vt:lpstr>
      <vt:lpstr>Requirement 12</vt:lpstr>
      <vt:lpstr>Careers in Ornithology</vt:lpstr>
      <vt:lpstr>Careers in Ornithology</vt:lpstr>
      <vt:lpstr>Careers in Ornithology</vt:lpstr>
      <vt:lpstr>Careers in Ornithology</vt:lpstr>
      <vt:lpstr>Careers in Ornithology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Terry McKibben</cp:lastModifiedBy>
  <cp:revision>300</cp:revision>
  <dcterms:created xsi:type="dcterms:W3CDTF">2012-04-26T17:06:14Z</dcterms:created>
  <dcterms:modified xsi:type="dcterms:W3CDTF">2024-01-09T21:45:24Z</dcterms:modified>
</cp:coreProperties>
</file>